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Layouts/slideLayout24.xml" ContentType="application/vnd.openxmlformats-officedocument.presentationml.slideLayout+xml"/>
  <Override PartName="/ppt/theme/theme1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Layouts/slideLayout2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4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Layouts/slideLayout29.xml" ContentType="application/vnd.openxmlformats-officedocument.presentationml.slideLayout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s/slide39.xml" ContentType="application/vnd.openxmlformats-officedocument.presentationml.slide+xml"/>
  <Override PartName="/ppt/slides/slide58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10.xml" ContentType="application/vnd.openxmlformats-officedocument.presentationml.slide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1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</p:sldMasterIdLst>
  <p:notesMasterIdLst>
    <p:notesMasterId r:id="rId65"/>
  </p:notesMasterIdLst>
  <p:sldIdLst>
    <p:sldId id="256" r:id="rId7"/>
    <p:sldId id="257" r:id="rId8"/>
    <p:sldId id="258" r:id="rId9"/>
    <p:sldId id="259" r:id="rId10"/>
    <p:sldId id="260" r:id="rId11"/>
    <p:sldId id="310" r:id="rId12"/>
    <p:sldId id="311" r:id="rId13"/>
    <p:sldId id="261" r:id="rId14"/>
    <p:sldId id="262" r:id="rId15"/>
    <p:sldId id="312" r:id="rId16"/>
    <p:sldId id="314" r:id="rId17"/>
    <p:sldId id="269" r:id="rId18"/>
    <p:sldId id="270" r:id="rId19"/>
    <p:sldId id="299" r:id="rId20"/>
    <p:sldId id="300" r:id="rId21"/>
    <p:sldId id="301" r:id="rId22"/>
    <p:sldId id="302" r:id="rId23"/>
    <p:sldId id="306" r:id="rId24"/>
    <p:sldId id="307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71" r:id="rId38"/>
    <p:sldId id="272" r:id="rId39"/>
    <p:sldId id="309" r:id="rId40"/>
    <p:sldId id="289" r:id="rId41"/>
    <p:sldId id="288" r:id="rId42"/>
    <p:sldId id="290" r:id="rId43"/>
    <p:sldId id="291" r:id="rId44"/>
    <p:sldId id="322" r:id="rId45"/>
    <p:sldId id="323" r:id="rId46"/>
    <p:sldId id="292" r:id="rId47"/>
    <p:sldId id="293" r:id="rId48"/>
    <p:sldId id="294" r:id="rId49"/>
    <p:sldId id="295" r:id="rId50"/>
    <p:sldId id="296" r:id="rId51"/>
    <p:sldId id="297" r:id="rId52"/>
    <p:sldId id="315" r:id="rId53"/>
    <p:sldId id="298" r:id="rId54"/>
    <p:sldId id="316" r:id="rId55"/>
    <p:sldId id="317" r:id="rId56"/>
    <p:sldId id="263" r:id="rId57"/>
    <p:sldId id="318" r:id="rId58"/>
    <p:sldId id="303" r:id="rId59"/>
    <p:sldId id="304" r:id="rId60"/>
    <p:sldId id="308" r:id="rId61"/>
    <p:sldId id="321" r:id="rId62"/>
    <p:sldId id="305" r:id="rId63"/>
    <p:sldId id="264" r:id="rId6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kern="1200">
        <a:solidFill>
          <a:srgbClr val="FFFFFF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70" Type="http://schemas.openxmlformats.org/officeDocument/2006/relationships/tableStyles" Target="tableStyles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4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9688">
              <a:spcBef>
                <a:spcPts val="650"/>
              </a:spcBef>
              <a:tabLst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</a:tabLst>
            </a:pPr>
            <a:r>
              <a:rPr lang="en-US" sz="180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Apollo 17 </a:t>
            </a:r>
          </a:p>
          <a:p>
            <a:pPr marL="39688">
              <a:spcBef>
                <a:spcPts val="650"/>
              </a:spcBef>
              <a:tabLst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</a:tabLst>
            </a:pPr>
            <a:r>
              <a:rPr lang="en-US" sz="180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Photo taken 7 December, 1972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9688">
              <a:spcBef>
                <a:spcPts val="650"/>
              </a:spcBef>
              <a:tabLst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</a:tabLst>
            </a:pPr>
            <a:r>
              <a:rPr lang="en-US" sz="180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Apollo 17 </a:t>
            </a:r>
          </a:p>
          <a:p>
            <a:pPr marL="39688">
              <a:spcBef>
                <a:spcPts val="650"/>
              </a:spcBef>
              <a:tabLst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  <a:tab pos="393700" algn="l"/>
                <a:tab pos="749300" algn="l"/>
                <a:tab pos="1104900" algn="l"/>
                <a:tab pos="1460500" algn="l"/>
                <a:tab pos="1816100" algn="l"/>
                <a:tab pos="2171700" algn="l"/>
                <a:tab pos="2527300" algn="l"/>
                <a:tab pos="2882900" algn="l"/>
                <a:tab pos="3238500" algn="l"/>
                <a:tab pos="3594100" algn="l"/>
                <a:tab pos="3949700" algn="l"/>
                <a:tab pos="4305300" algn="l"/>
                <a:tab pos="4610100" algn="l"/>
              </a:tabLst>
            </a:pPr>
            <a:r>
              <a:rPr lang="en-US" sz="180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Photo taken 7 December, 1972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5400"/>
            <a:ext cx="2057400" cy="683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400"/>
            <a:ext cx="6019800" cy="683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85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858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400"/>
            <a:ext cx="8229600" cy="163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text styles</a:t>
            </a:r>
          </a:p>
          <a:p>
            <a:pPr lvl="1"/>
            <a:r>
              <a:rPr lang="en-US">
                <a:sym typeface="Calibri" charset="0"/>
              </a:rPr>
              <a:t>Second level</a:t>
            </a:r>
          </a:p>
          <a:p>
            <a:pPr lvl="2"/>
            <a:r>
              <a:rPr lang="en-US">
                <a:sym typeface="Calibri" charset="0"/>
              </a:rPr>
              <a:t>Third level</a:t>
            </a:r>
          </a:p>
          <a:p>
            <a:pPr lvl="3"/>
            <a:r>
              <a:rPr lang="en-US">
                <a:sym typeface="Calibri" charset="0"/>
              </a:rPr>
              <a:t>Fourth level</a:t>
            </a:r>
          </a:p>
          <a:p>
            <a:pPr lvl="4"/>
            <a:r>
              <a:rPr lang="en-US">
                <a:sym typeface="Calibri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9pPr>
    </p:titleStyle>
    <p:bodyStyle>
      <a:lvl1pPr marL="382588" indent="-342900" algn="l" rtl="0" fontAlgn="base">
        <a:spcBef>
          <a:spcPts val="800"/>
        </a:spcBef>
        <a:spcAft>
          <a:spcPct val="0"/>
        </a:spcAft>
        <a:buClr>
          <a:srgbClr val="FFFFFF"/>
        </a:buClr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31838" indent="-285750" algn="l" rtl="0" fontAlgn="base">
        <a:spcBef>
          <a:spcPts val="700"/>
        </a:spcBef>
        <a:spcAft>
          <a:spcPct val="0"/>
        </a:spcAft>
        <a:buClr>
          <a:srgbClr val="FFFFFF"/>
        </a:buClr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31888" indent="-228600" algn="l" rtl="0" fontAlgn="base">
        <a:spcBef>
          <a:spcPts val="600"/>
        </a:spcBef>
        <a:spcAft>
          <a:spcPct val="0"/>
        </a:spcAft>
        <a:buClr>
          <a:srgbClr val="FFFFFF"/>
        </a:buClr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5890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462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034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606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178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750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6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text styles</a:t>
            </a:r>
          </a:p>
          <a:p>
            <a:pPr lvl="1"/>
            <a:r>
              <a:rPr lang="en-US">
                <a:sym typeface="Arial" charset="0"/>
              </a:rPr>
              <a:t>Second level</a:t>
            </a:r>
          </a:p>
          <a:p>
            <a:pPr lvl="2"/>
            <a:r>
              <a:rPr lang="en-US">
                <a:sym typeface="Arial" charset="0"/>
              </a:rPr>
              <a:t>Third level</a:t>
            </a:r>
          </a:p>
          <a:p>
            <a:pPr lvl="3"/>
            <a:r>
              <a:rPr lang="en-US">
                <a:sym typeface="Arial" charset="0"/>
              </a:rPr>
              <a:t>Fourth level</a:t>
            </a:r>
          </a:p>
          <a:p>
            <a:pPr lvl="4"/>
            <a:r>
              <a:rPr lang="en-US">
                <a:sym typeface="Arial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9pPr>
    </p:titleStyle>
    <p:bodyStyle>
      <a:lvl1pPr marL="536575" indent="-411163" algn="l" rtl="0" fontAlgn="base">
        <a:spcBef>
          <a:spcPts val="600"/>
        </a:spcBef>
        <a:spcAft>
          <a:spcPct val="0"/>
        </a:spcAft>
        <a:buClr>
          <a:srgbClr val="F9F9F9"/>
        </a:buClr>
        <a:buSzPct val="64000"/>
        <a:buFont typeface="Wingdings 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857250" indent="-282575" algn="l" rtl="0" fontAlgn="base">
        <a:spcBef>
          <a:spcPts val="600"/>
        </a:spcBef>
        <a:spcAft>
          <a:spcPct val="0"/>
        </a:spcAft>
        <a:buClr>
          <a:srgbClr val="FFFFFF"/>
        </a:buClr>
        <a:buSzPct val="80000"/>
        <a:buFont typeface="Wingdings 2" charset="2"/>
        <a:buChar char="¡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22363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94000"/>
        <a:buFont typeface="Wingdings" charset="2"/>
        <a:buChar char="ú"/>
        <a:defRPr sz="2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341438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3" charset="2"/>
        <a:buChar char="­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15335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19907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4479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29051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3623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text styles</a:t>
            </a:r>
          </a:p>
          <a:p>
            <a:pPr lvl="1"/>
            <a:r>
              <a:rPr lang="en-US">
                <a:sym typeface="Calibri" charset="0"/>
              </a:rPr>
              <a:t>Second level</a:t>
            </a:r>
          </a:p>
          <a:p>
            <a:pPr lvl="2"/>
            <a:r>
              <a:rPr lang="en-US">
                <a:sym typeface="Calibri" charset="0"/>
              </a:rPr>
              <a:t>Third level</a:t>
            </a:r>
          </a:p>
          <a:p>
            <a:pPr lvl="3"/>
            <a:r>
              <a:rPr lang="en-US">
                <a:sym typeface="Calibri" charset="0"/>
              </a:rPr>
              <a:t>Fourth level</a:t>
            </a:r>
          </a:p>
          <a:p>
            <a:pPr lvl="4"/>
            <a:r>
              <a:rPr lang="en-US">
                <a:sym typeface="Calibri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9pPr>
    </p:titleStyle>
    <p:bodyStyle>
      <a:lvl1pPr marL="382588" indent="-342900" algn="l" rtl="0" fontAlgn="base">
        <a:spcBef>
          <a:spcPts val="800"/>
        </a:spcBef>
        <a:spcAft>
          <a:spcPct val="0"/>
        </a:spcAft>
        <a:buClr>
          <a:srgbClr val="FFFFFF"/>
        </a:buClr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31838" indent="-285750" algn="l" rtl="0" fontAlgn="base">
        <a:spcBef>
          <a:spcPts val="700"/>
        </a:spcBef>
        <a:spcAft>
          <a:spcPct val="0"/>
        </a:spcAft>
        <a:buClr>
          <a:srgbClr val="FFFFFF"/>
        </a:buClr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31888" indent="-228600" algn="l" rtl="0" fontAlgn="base">
        <a:spcBef>
          <a:spcPts val="600"/>
        </a:spcBef>
        <a:spcAft>
          <a:spcPct val="0"/>
        </a:spcAft>
        <a:buClr>
          <a:srgbClr val="FFFFFF"/>
        </a:buClr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5890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462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034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606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178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75088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6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69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text styles</a:t>
            </a:r>
          </a:p>
          <a:p>
            <a:pPr lvl="1"/>
            <a:r>
              <a:rPr lang="en-US">
                <a:sym typeface="Arial" charset="0"/>
              </a:rPr>
              <a:t>Second level</a:t>
            </a:r>
          </a:p>
          <a:p>
            <a:pPr lvl="2"/>
            <a:r>
              <a:rPr lang="en-US">
                <a:sym typeface="Arial" charset="0"/>
              </a:rPr>
              <a:t>Third level</a:t>
            </a:r>
          </a:p>
          <a:p>
            <a:pPr lvl="3"/>
            <a:r>
              <a:rPr lang="en-US">
                <a:sym typeface="Arial" charset="0"/>
              </a:rPr>
              <a:t>Fourth level</a:t>
            </a:r>
          </a:p>
          <a:p>
            <a:pPr lvl="4"/>
            <a:r>
              <a:rPr lang="en-US">
                <a:sym typeface="Arial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9pPr>
    </p:titleStyle>
    <p:bodyStyle>
      <a:lvl1pPr marL="536575" indent="-411163" algn="l" rtl="0" fontAlgn="base">
        <a:spcBef>
          <a:spcPts val="600"/>
        </a:spcBef>
        <a:spcAft>
          <a:spcPct val="0"/>
        </a:spcAft>
        <a:buClr>
          <a:srgbClr val="F9F9F9"/>
        </a:buClr>
        <a:buSzPct val="64000"/>
        <a:buFont typeface="Wingdings 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857250" indent="-282575" algn="l" rtl="0" fontAlgn="base">
        <a:spcBef>
          <a:spcPts val="600"/>
        </a:spcBef>
        <a:spcAft>
          <a:spcPct val="0"/>
        </a:spcAft>
        <a:buClr>
          <a:srgbClr val="FFFFFF"/>
        </a:buClr>
        <a:buSzPct val="80000"/>
        <a:buFont typeface="Wingdings 2" charset="2"/>
        <a:buChar char="¡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22363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94000"/>
        <a:buFont typeface="Wingdings" charset="2"/>
        <a:buChar char="ú"/>
        <a:defRPr sz="2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341438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3" charset="2"/>
        <a:buChar char="­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15335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19907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4479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29051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3623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6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text styles</a:t>
            </a:r>
          </a:p>
          <a:p>
            <a:pPr lvl="1"/>
            <a:r>
              <a:rPr lang="en-US">
                <a:sym typeface="Arial" charset="0"/>
              </a:rPr>
              <a:t>Second level</a:t>
            </a:r>
          </a:p>
          <a:p>
            <a:pPr lvl="2"/>
            <a:r>
              <a:rPr lang="en-US">
                <a:sym typeface="Arial" charset="0"/>
              </a:rPr>
              <a:t>Third level</a:t>
            </a:r>
          </a:p>
          <a:p>
            <a:pPr lvl="3"/>
            <a:r>
              <a:rPr lang="en-US">
                <a:sym typeface="Arial" charset="0"/>
              </a:rPr>
              <a:t>Fourth level</a:t>
            </a:r>
          </a:p>
          <a:p>
            <a:pPr lvl="4"/>
            <a:r>
              <a:rPr lang="en-US">
                <a:sym typeface="Arial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9pPr>
    </p:titleStyle>
    <p:bodyStyle>
      <a:lvl1pPr marL="536575" indent="-411163" algn="l" rtl="0" fontAlgn="base">
        <a:spcBef>
          <a:spcPts val="600"/>
        </a:spcBef>
        <a:spcAft>
          <a:spcPct val="0"/>
        </a:spcAft>
        <a:buClr>
          <a:srgbClr val="F9F9F9"/>
        </a:buClr>
        <a:buSzPct val="64000"/>
        <a:buFont typeface="Wingdings 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857250" indent="-282575" algn="l" rtl="0" fontAlgn="base">
        <a:spcBef>
          <a:spcPts val="600"/>
        </a:spcBef>
        <a:spcAft>
          <a:spcPct val="0"/>
        </a:spcAft>
        <a:buClr>
          <a:srgbClr val="FFFFFF"/>
        </a:buClr>
        <a:buSzPct val="80000"/>
        <a:buFont typeface="Wingdings 2" charset="2"/>
        <a:buChar char="¡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22363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94000"/>
        <a:buFont typeface="Wingdings" charset="2"/>
        <a:buChar char="ú"/>
        <a:defRPr sz="2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341438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3" charset="2"/>
        <a:buChar char="­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15335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19907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4479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29051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3623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6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title style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Arial" charset="0"/>
              </a:rPr>
              <a:t>Click to edit Master text styles</a:t>
            </a:r>
          </a:p>
          <a:p>
            <a:pPr lvl="1"/>
            <a:r>
              <a:rPr lang="en-US">
                <a:sym typeface="Arial" charset="0"/>
              </a:rPr>
              <a:t>Second level</a:t>
            </a:r>
          </a:p>
          <a:p>
            <a:pPr lvl="2"/>
            <a:r>
              <a:rPr lang="en-US">
                <a:sym typeface="Arial" charset="0"/>
              </a:rPr>
              <a:t>Third level</a:t>
            </a:r>
          </a:p>
          <a:p>
            <a:pPr lvl="3"/>
            <a:r>
              <a:rPr lang="en-US">
                <a:sym typeface="Arial" charset="0"/>
              </a:rPr>
              <a:t>Fourth level</a:t>
            </a:r>
          </a:p>
          <a:p>
            <a:pPr lvl="4"/>
            <a:r>
              <a:rPr lang="en-US">
                <a:sym typeface="Arial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2pPr>
      <a:lvl3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3pPr>
      <a:lvl4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4pPr>
      <a:lvl5pPr marL="396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  <a:ea typeface="ヒラギノ角ゴ ProN W6" charset="-128"/>
          <a:cs typeface="ヒラギノ角ゴ ProN W6" charset="-128"/>
          <a:sym typeface="Arial" charset="0"/>
        </a:defRPr>
      </a:lvl9pPr>
    </p:titleStyle>
    <p:bodyStyle>
      <a:lvl1pPr marL="536575" indent="-411163" algn="l" rtl="0" fontAlgn="base">
        <a:spcBef>
          <a:spcPts val="600"/>
        </a:spcBef>
        <a:spcAft>
          <a:spcPct val="0"/>
        </a:spcAft>
        <a:buClr>
          <a:srgbClr val="F9F9F9"/>
        </a:buClr>
        <a:buSzPct val="64000"/>
        <a:buFont typeface="Wingdings 2" charset="2"/>
        <a:buChar char="¨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857250" indent="-282575" algn="l" rtl="0" fontAlgn="base">
        <a:spcBef>
          <a:spcPts val="600"/>
        </a:spcBef>
        <a:spcAft>
          <a:spcPct val="0"/>
        </a:spcAft>
        <a:buClr>
          <a:srgbClr val="FFFFFF"/>
        </a:buClr>
        <a:buSzPct val="80000"/>
        <a:buFont typeface="Wingdings 2" charset="2"/>
        <a:buChar char="¡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22363" indent="-228600" algn="l" rtl="0" fontAlgn="base">
        <a:spcBef>
          <a:spcPts val="500"/>
        </a:spcBef>
        <a:spcAft>
          <a:spcPct val="0"/>
        </a:spcAft>
        <a:buClr>
          <a:srgbClr val="FFFFFF"/>
        </a:buClr>
        <a:buSzPct val="94000"/>
        <a:buFont typeface="Wingdings" charset="2"/>
        <a:buChar char="ú"/>
        <a:defRPr sz="2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341438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3" charset="2"/>
        <a:buChar char="­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15335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19907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4479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29051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362325" indent="-182563" algn="l" rtl="0" fontAlgn="base">
        <a:spcBef>
          <a:spcPts val="500"/>
        </a:spcBef>
        <a:spcAft>
          <a:spcPct val="0"/>
        </a:spcAft>
        <a:buClr>
          <a:srgbClr val="FFFFFF"/>
        </a:buClr>
        <a:buSzPct val="100000"/>
        <a:buFont typeface="Wingdings 2" charset="2"/>
        <a:buChar char=" 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dan/Documents/T60p%20Backup%202/My%20Documents/+Climate%20Change/My%20Cimate%20Presentation/A%20Really%20Inconvenient%20Truth%20(Dan%20Miller%202-09)%20Keynote%2008.key/World%20Temp%20Vid-2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hyperlink" Target="mailto:dan@rodagroup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dan/Documents/T60p%20Backup%202/My%20Documents/+Climate%20Change/My%20Cimate%20Presentation/A%20Really%20Inconvenient%20Truth%20(Dan%20Miller%202-09)%20Keynote%2008.key/Pine%20Island%20&amp;%20Thwaites_H264_640x480-2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dan/Documents/T60p%20Backup%202/My%20Documents/+Climate%20Change/My%20Cimate%20Presentation/A%20Really%20Inconvenient%20Truth%20(Dan%20Miller%202-09)%20Keynote%2008.key/Edited%20Methane%20Lake-2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295400"/>
            <a:ext cx="4678363" cy="47720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/>
          </p:cNvSpPr>
          <p:nvPr/>
        </p:nvSpPr>
        <p:spPr bwMode="auto">
          <a:xfrm>
            <a:off x="2354263" y="730250"/>
            <a:ext cx="4256087" cy="533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25400" tIns="25400" rIns="26765" bIns="25400">
            <a:prstTxWarp prst="textNoShape">
              <a:avLst/>
            </a:prstTxWarp>
            <a:spAutoFit/>
          </a:bodyPr>
          <a:lstStyle/>
          <a:p>
            <a:r>
              <a:rPr lang="en-US" sz="3400" i="1">
                <a:solidFill>
                  <a:schemeClr val="tx1"/>
                </a:solidFill>
                <a:ea typeface="Arial" charset="0"/>
                <a:cs typeface="Arial" charset="0"/>
              </a:rPr>
              <a:t>An Inconvenient Truth</a:t>
            </a:r>
          </a:p>
        </p:txBody>
      </p:sp>
      <p:sp>
        <p:nvSpPr>
          <p:cNvPr id="7171" name="Rectangle 3"/>
          <p:cNvSpPr>
            <a:spLocks/>
          </p:cNvSpPr>
          <p:nvPr/>
        </p:nvSpPr>
        <p:spPr bwMode="auto">
          <a:xfrm>
            <a:off x="152400" y="5410200"/>
            <a:ext cx="5207000" cy="1206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5400" tIns="25400" rIns="26765" bIns="25400">
            <a:prstTxWarp prst="textNoShape">
              <a:avLst/>
            </a:prstTxWarp>
          </a:bodyPr>
          <a:lstStyle/>
          <a:p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Dan Miller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Managing Director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The Roda Group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dan@rodagroup.com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467600" cy="792163"/>
          </a:xfrm>
          <a:ln/>
        </p:spPr>
        <p:txBody>
          <a:bodyPr rIns="132080"/>
          <a:lstStyle/>
          <a:p>
            <a:r>
              <a:rPr lang="en-US" sz="4000"/>
              <a:t>Actual Arctic Melt vs IPCC Models</a:t>
            </a:r>
          </a:p>
        </p:txBody>
      </p:sp>
      <p:pic>
        <p:nvPicPr>
          <p:cNvPr id="19458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762000"/>
            <a:ext cx="5686425" cy="56737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4152900" y="3779838"/>
            <a:ext cx="274638" cy="2212975"/>
          </a:xfrm>
          <a:prstGeom prst="line">
            <a:avLst/>
          </a:prstGeom>
          <a:noFill/>
          <a:ln w="63500" cap="flat">
            <a:solidFill>
              <a:srgbClr val="000000"/>
            </a:solidFill>
            <a:prstDash val="sysDot"/>
            <a:round/>
            <a:headEnd type="none" w="med" len="med"/>
            <a:tailEnd type="none" w="med" len="med"/>
          </a:ln>
          <a:effectLst>
            <a:outerShdw blurRad="63500"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/>
          </p:nvPr>
        </p:nvSpPr>
        <p:spPr>
          <a:xfrm>
            <a:off x="457200" y="1600200"/>
            <a:ext cx="8229600" cy="4525963"/>
          </a:xfrm>
          <a:ln w="9525"/>
        </p:spPr>
        <p:txBody>
          <a:bodyPr lIns="91440" tIns="45720" bIns="45720" anchor="t"/>
          <a:lstStyle/>
          <a:p>
            <a:endParaRPr lang="en-US"/>
          </a:p>
        </p:txBody>
      </p:sp>
      <p:pic>
        <p:nvPicPr>
          <p:cNvPr id="20482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8229600" cy="68738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IPCC Climate Model</a:t>
            </a:r>
          </a:p>
        </p:txBody>
      </p:sp>
      <p:pic>
        <p:nvPicPr>
          <p:cNvPr id="21506" name="Picture 2" descr="/Users/dan/Documents/T60p Backup 2/My Documents/+Climate Change/My Cimate Presentation/A Really Inconvenient Truth (Dan Miller 2-09) Keynote 08.key/World Temp Vid-2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400" y="0"/>
            <a:ext cx="9109075" cy="6832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572500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MIT Temperature Study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57300"/>
            <a:ext cx="8229600" cy="5257800"/>
          </a:xfrm>
          <a:ln/>
        </p:spPr>
        <p:txBody>
          <a:bodyPr rIns="132080"/>
          <a:lstStyle/>
          <a:p>
            <a:pPr marL="587375"/>
            <a:r>
              <a:rPr lang="en-US"/>
              <a:t>Danger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265238"/>
            <a:ext cx="5715000" cy="52244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3556" name="AutoShape 4"/>
          <p:cNvSpPr>
            <a:spLocks/>
          </p:cNvSpPr>
          <p:nvPr/>
        </p:nvSpPr>
        <p:spPr bwMode="auto">
          <a:xfrm flipH="1">
            <a:off x="5359400" y="4508500"/>
            <a:ext cx="1346200" cy="469900"/>
          </a:xfrm>
          <a:prstGeom prst="rightArrow">
            <a:avLst>
              <a:gd name="adj1" fmla="val 26000"/>
              <a:gd name="adj2" fmla="val 143243"/>
            </a:avLst>
          </a:prstGeom>
          <a:solidFill>
            <a:srgbClr val="FF00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6057900" y="1270000"/>
            <a:ext cx="3086100" cy="3022600"/>
            <a:chOff x="0" y="0"/>
            <a:chExt cx="1944" cy="1904"/>
          </a:xfrm>
        </p:grpSpPr>
        <p:sp>
          <p:nvSpPr>
            <p:cNvPr id="23558" name="AutoShape 6"/>
            <p:cNvSpPr>
              <a:spLocks/>
            </p:cNvSpPr>
            <p:nvPr/>
          </p:nvSpPr>
          <p:spPr bwMode="auto">
            <a:xfrm flipH="1">
              <a:off x="0" y="1608"/>
              <a:ext cx="848" cy="296"/>
            </a:xfrm>
            <a:prstGeom prst="rightArrow">
              <a:avLst>
                <a:gd name="adj1" fmla="val 26000"/>
                <a:gd name="adj2" fmla="val 143243"/>
              </a:avLst>
            </a:prstGeom>
            <a:solidFill>
              <a:srgbClr val="FF0000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Rectangle 7"/>
            <p:cNvSpPr>
              <a:spLocks/>
            </p:cNvSpPr>
            <p:nvPr/>
          </p:nvSpPr>
          <p:spPr bwMode="auto">
            <a:xfrm>
              <a:off x="808" y="1320"/>
              <a:ext cx="56" cy="472"/>
            </a:xfrm>
            <a:prstGeom prst="rect">
              <a:avLst/>
            </a:prstGeom>
            <a:solidFill>
              <a:srgbClr val="FF0000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0" name="Rectangle 8"/>
            <p:cNvSpPr>
              <a:spLocks/>
            </p:cNvSpPr>
            <p:nvPr/>
          </p:nvSpPr>
          <p:spPr bwMode="auto">
            <a:xfrm>
              <a:off x="216" y="0"/>
              <a:ext cx="1728" cy="125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>
              <a:prstTxWarp prst="textNoShape">
                <a:avLst/>
              </a:prstTxWarp>
            </a:bodyPr>
            <a:lstStyle/>
            <a:p>
              <a:pPr marL="39688"/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2009 MIT Study:</a:t>
              </a:r>
            </a:p>
            <a:p>
              <a:pPr marL="39688"/>
              <a:r>
                <a:rPr lang="en-US" sz="2100" b="1" i="1">
                  <a:solidFill>
                    <a:srgbClr val="FFFF00"/>
                  </a:solidFill>
                  <a:ea typeface="Arial" charset="0"/>
                  <a:cs typeface="Arial" charset="0"/>
                </a:rPr>
                <a:t>95% chance</a:t>
              </a:r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 that</a:t>
              </a:r>
            </a:p>
            <a:p>
              <a:pPr marL="39688"/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“Business-as-usual”</a:t>
              </a:r>
            </a:p>
            <a:p>
              <a:pPr marL="39688"/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temperature increase will </a:t>
              </a:r>
              <a:r>
                <a:rPr lang="en-US" sz="2100" i="1">
                  <a:solidFill>
                    <a:srgbClr val="FFFF00"/>
                  </a:solidFill>
                  <a:ea typeface="Arial" charset="0"/>
                  <a:cs typeface="Arial" charset="0"/>
                </a:rPr>
                <a:t>exceed</a:t>
              </a:r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 3.5ºC (6.3ºF) in 2095</a:t>
              </a:r>
            </a:p>
          </p:txBody>
        </p:sp>
        <p:sp>
          <p:nvSpPr>
            <p:cNvPr id="23561" name="Rectangle 9"/>
            <p:cNvSpPr>
              <a:spLocks/>
            </p:cNvSpPr>
            <p:nvPr/>
          </p:nvSpPr>
          <p:spPr bwMode="auto">
            <a:xfrm>
              <a:off x="616" y="1720"/>
              <a:ext cx="224" cy="72"/>
            </a:xfrm>
            <a:prstGeom prst="rect">
              <a:avLst/>
            </a:prstGeom>
            <a:solidFill>
              <a:srgbClr val="FF0000"/>
            </a:solidFill>
            <a:ln w="9525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8300" y="4491038"/>
            <a:ext cx="1600200" cy="12350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MIT Temperature Study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57300"/>
            <a:ext cx="8229600" cy="5257800"/>
          </a:xfrm>
          <a:ln/>
        </p:spPr>
        <p:txBody>
          <a:bodyPr rIns="132080"/>
          <a:lstStyle/>
          <a:p>
            <a:pPr marL="587375"/>
            <a:r>
              <a:rPr lang="en-US"/>
              <a:t>Danger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265238"/>
            <a:ext cx="5715000" cy="52244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4580" name="AutoShape 4"/>
          <p:cNvSpPr>
            <a:spLocks/>
          </p:cNvSpPr>
          <p:nvPr/>
        </p:nvSpPr>
        <p:spPr bwMode="auto">
          <a:xfrm flipH="1">
            <a:off x="5359400" y="4508500"/>
            <a:ext cx="1346200" cy="469900"/>
          </a:xfrm>
          <a:prstGeom prst="rightArrow">
            <a:avLst>
              <a:gd name="adj1" fmla="val 26000"/>
              <a:gd name="adj2" fmla="val 143243"/>
            </a:avLst>
          </a:prstGeom>
          <a:solidFill>
            <a:srgbClr val="FF00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8300" y="4491038"/>
            <a:ext cx="1600200" cy="12350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6057900" y="1600200"/>
            <a:ext cx="3073400" cy="2006600"/>
            <a:chOff x="0" y="0"/>
            <a:chExt cx="1936" cy="1264"/>
          </a:xfrm>
        </p:grpSpPr>
        <p:sp>
          <p:nvSpPr>
            <p:cNvPr id="24583" name="AutoShape 7"/>
            <p:cNvSpPr>
              <a:spLocks/>
            </p:cNvSpPr>
            <p:nvPr/>
          </p:nvSpPr>
          <p:spPr bwMode="auto">
            <a:xfrm flipH="1">
              <a:off x="0" y="968"/>
              <a:ext cx="848" cy="296"/>
            </a:xfrm>
            <a:prstGeom prst="rightArrow">
              <a:avLst>
                <a:gd name="adj1" fmla="val 26000"/>
                <a:gd name="adj2" fmla="val 143243"/>
              </a:avLst>
            </a:prstGeom>
            <a:solidFill>
              <a:srgbClr val="FF0000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4" name="Rectangle 8"/>
            <p:cNvSpPr>
              <a:spLocks/>
            </p:cNvSpPr>
            <p:nvPr/>
          </p:nvSpPr>
          <p:spPr bwMode="auto">
            <a:xfrm>
              <a:off x="808" y="680"/>
              <a:ext cx="56" cy="472"/>
            </a:xfrm>
            <a:prstGeom prst="rect">
              <a:avLst/>
            </a:prstGeom>
            <a:solidFill>
              <a:srgbClr val="FF0000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5" name="Rectangle 9"/>
            <p:cNvSpPr>
              <a:spLocks/>
            </p:cNvSpPr>
            <p:nvPr/>
          </p:nvSpPr>
          <p:spPr bwMode="auto">
            <a:xfrm>
              <a:off x="208" y="0"/>
              <a:ext cx="1728" cy="65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>
              <a:prstTxWarp prst="textNoShape">
                <a:avLst/>
              </a:prstTxWarp>
            </a:bodyPr>
            <a:lstStyle/>
            <a:p>
              <a:pPr marL="39688"/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and a </a:t>
              </a:r>
              <a:r>
                <a:rPr lang="en-US" sz="2100" b="1" i="1">
                  <a:solidFill>
                    <a:srgbClr val="FFFF00"/>
                  </a:solidFill>
                  <a:ea typeface="Arial" charset="0"/>
                  <a:cs typeface="Arial" charset="0"/>
                </a:rPr>
                <a:t>50% chance</a:t>
              </a:r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 that temperature will </a:t>
              </a:r>
              <a:r>
                <a:rPr lang="en-US" sz="2100" i="1">
                  <a:solidFill>
                    <a:srgbClr val="FFFF00"/>
                  </a:solidFill>
                  <a:ea typeface="Arial" charset="0"/>
                  <a:cs typeface="Arial" charset="0"/>
                </a:rPr>
                <a:t>exceed</a:t>
              </a:r>
              <a:r>
                <a:rPr lang="en-US" sz="2100">
                  <a:solidFill>
                    <a:srgbClr val="FFFF00"/>
                  </a:solidFill>
                  <a:ea typeface="Arial" charset="0"/>
                  <a:cs typeface="Arial" charset="0"/>
                </a:rPr>
                <a:t> 5ºC (9ºF)!</a:t>
              </a:r>
            </a:p>
          </p:txBody>
        </p:sp>
        <p:sp>
          <p:nvSpPr>
            <p:cNvPr id="24586" name="Rectangle 10"/>
            <p:cNvSpPr>
              <a:spLocks/>
            </p:cNvSpPr>
            <p:nvPr/>
          </p:nvSpPr>
          <p:spPr bwMode="auto">
            <a:xfrm>
              <a:off x="616" y="1080"/>
              <a:ext cx="224" cy="72"/>
            </a:xfrm>
            <a:prstGeom prst="rect">
              <a:avLst/>
            </a:prstGeom>
            <a:solidFill>
              <a:srgbClr val="FF0000"/>
            </a:solidFill>
            <a:ln w="9525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MIT Temperature Study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265238"/>
            <a:ext cx="5715000" cy="52244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Temperature Impact Analogy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271588"/>
            <a:ext cx="2857500" cy="2611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6627" name="Rectangle 3"/>
          <p:cNvSpPr>
            <a:spLocks/>
          </p:cNvSpPr>
          <p:nvPr/>
        </p:nvSpPr>
        <p:spPr bwMode="auto">
          <a:xfrm>
            <a:off x="5738813" y="2216150"/>
            <a:ext cx="2597150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>
                <a:solidFill>
                  <a:schemeClr val="tx1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+2°C</a:t>
            </a: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850900" y="2997200"/>
            <a:ext cx="4813300" cy="11113"/>
          </a:xfrm>
          <a:prstGeom prst="line">
            <a:avLst/>
          </a:prstGeom>
          <a:noFill/>
          <a:ln w="63500" cap="flat">
            <a:solidFill>
              <a:srgbClr val="FF0000"/>
            </a:solidFill>
            <a:prstDash val="lgDash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29" name="Rectangle 5"/>
          <p:cNvSpPr>
            <a:spLocks/>
          </p:cNvSpPr>
          <p:nvPr/>
        </p:nvSpPr>
        <p:spPr bwMode="auto">
          <a:xfrm>
            <a:off x="0" y="4051300"/>
            <a:ext cx="9131300" cy="2806700"/>
          </a:xfrm>
          <a:prstGeom prst="rect">
            <a:avLst/>
          </a:prstGeom>
          <a:solidFill>
            <a:srgbClr val="FFFFFF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/>
          </p:cNvSpPr>
          <p:nvPr/>
        </p:nvSpPr>
        <p:spPr bwMode="auto">
          <a:xfrm>
            <a:off x="-276225" y="4565650"/>
            <a:ext cx="4811713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9600">
                <a:solidFill>
                  <a:srgbClr val="66FFCC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20 mph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79863" y="4064000"/>
            <a:ext cx="5202237" cy="32512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animBg="1"/>
      <p:bldP spid="26629" grpId="0" animBg="1"/>
      <p:bldP spid="2663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Temperature Impact Analogy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271588"/>
            <a:ext cx="2857500" cy="2611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7651" name="Rectangle 3"/>
          <p:cNvSpPr>
            <a:spLocks/>
          </p:cNvSpPr>
          <p:nvPr/>
        </p:nvSpPr>
        <p:spPr bwMode="auto">
          <a:xfrm>
            <a:off x="5726113" y="1784350"/>
            <a:ext cx="2597150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>
                <a:solidFill>
                  <a:schemeClr val="tx1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+4°C</a:t>
            </a: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38200" y="2565400"/>
            <a:ext cx="4813300" cy="11113"/>
          </a:xfrm>
          <a:prstGeom prst="line">
            <a:avLst/>
          </a:prstGeom>
          <a:noFill/>
          <a:ln w="63500" cap="flat">
            <a:solidFill>
              <a:srgbClr val="FF0000"/>
            </a:solidFill>
            <a:prstDash val="lgDash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3" name="Rectangle 5"/>
          <p:cNvSpPr>
            <a:spLocks/>
          </p:cNvSpPr>
          <p:nvPr/>
        </p:nvSpPr>
        <p:spPr bwMode="auto">
          <a:xfrm>
            <a:off x="0" y="4051300"/>
            <a:ext cx="9131300" cy="2806700"/>
          </a:xfrm>
          <a:prstGeom prst="rect">
            <a:avLst/>
          </a:prstGeom>
          <a:solidFill>
            <a:srgbClr val="FFFFFF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0463" y="4051300"/>
            <a:ext cx="5465762" cy="3416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7655" name="Rectangle 7"/>
          <p:cNvSpPr>
            <a:spLocks/>
          </p:cNvSpPr>
          <p:nvPr/>
        </p:nvSpPr>
        <p:spPr bwMode="auto">
          <a:xfrm>
            <a:off x="-276225" y="4565650"/>
            <a:ext cx="4811713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9600">
                <a:solidFill>
                  <a:srgbClr val="66FFCC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40 mph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98425"/>
            <a:ext cx="8229600" cy="1508125"/>
          </a:xfrm>
          <a:ln/>
        </p:spPr>
        <p:txBody>
          <a:bodyPr rIns="132080"/>
          <a:lstStyle/>
          <a:p>
            <a:r>
              <a:rPr lang="en-US"/>
              <a:t>Temperature Impact Analogy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271588"/>
            <a:ext cx="2857500" cy="2611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8675" name="Rectangle 3"/>
          <p:cNvSpPr>
            <a:spLocks/>
          </p:cNvSpPr>
          <p:nvPr/>
        </p:nvSpPr>
        <p:spPr bwMode="auto">
          <a:xfrm>
            <a:off x="5700713" y="1339850"/>
            <a:ext cx="2597150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>
                <a:solidFill>
                  <a:schemeClr val="tx1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+6°C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838200" y="2120900"/>
            <a:ext cx="4813300" cy="11113"/>
          </a:xfrm>
          <a:prstGeom prst="line">
            <a:avLst/>
          </a:prstGeom>
          <a:noFill/>
          <a:ln w="63500" cap="flat">
            <a:solidFill>
              <a:srgbClr val="FF0000"/>
            </a:solidFill>
            <a:prstDash val="lgDash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7" name="Rectangle 5"/>
          <p:cNvSpPr>
            <a:spLocks/>
          </p:cNvSpPr>
          <p:nvPr/>
        </p:nvSpPr>
        <p:spPr bwMode="auto">
          <a:xfrm>
            <a:off x="0" y="4051300"/>
            <a:ext cx="9131300" cy="2806700"/>
          </a:xfrm>
          <a:prstGeom prst="rect">
            <a:avLst/>
          </a:prstGeom>
          <a:solidFill>
            <a:srgbClr val="FFFFFF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/>
          </p:cNvSpPr>
          <p:nvPr/>
        </p:nvSpPr>
        <p:spPr bwMode="auto">
          <a:xfrm>
            <a:off x="-276225" y="4565650"/>
            <a:ext cx="4811713" cy="156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9600">
                <a:solidFill>
                  <a:srgbClr val="66FFCC"/>
                </a:solidFill>
                <a:latin typeface="Helvetica Neue Black Condensed" charset="0"/>
                <a:ea typeface="Helvetica Neue Black Condensed" charset="0"/>
                <a:cs typeface="Helvetica Neue Black Condensed" charset="0"/>
                <a:sym typeface="Helvetica Neue Black Condensed" charset="0"/>
              </a:rPr>
              <a:t>60 mph</a:t>
            </a: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0" y="4033838"/>
            <a:ext cx="4660900" cy="2913062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295400"/>
            <a:ext cx="4678363" cy="47720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/>
          </p:cNvSpPr>
          <p:nvPr/>
        </p:nvSpPr>
        <p:spPr bwMode="auto">
          <a:xfrm>
            <a:off x="2354263" y="730250"/>
            <a:ext cx="4256087" cy="533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25400" tIns="25400" rIns="26765" bIns="25400">
            <a:prstTxWarp prst="textNoShape">
              <a:avLst/>
            </a:prstTxWarp>
            <a:spAutoFit/>
          </a:bodyPr>
          <a:lstStyle/>
          <a:p>
            <a:r>
              <a:rPr lang="en-US" sz="3400" i="1">
                <a:solidFill>
                  <a:schemeClr val="tx1"/>
                </a:solidFill>
                <a:ea typeface="Arial" charset="0"/>
                <a:cs typeface="Arial" charset="0"/>
              </a:rPr>
              <a:t>An Inconvenient Truth</a:t>
            </a:r>
          </a:p>
        </p:txBody>
      </p:sp>
      <p:sp>
        <p:nvSpPr>
          <p:cNvPr id="10243" name="Rectangle 3"/>
          <p:cNvSpPr>
            <a:spLocks/>
          </p:cNvSpPr>
          <p:nvPr/>
        </p:nvSpPr>
        <p:spPr bwMode="auto">
          <a:xfrm>
            <a:off x="152400" y="5410200"/>
            <a:ext cx="5207000" cy="1206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5400" tIns="25400" rIns="26765" bIns="25400">
            <a:prstTxWarp prst="textNoShape">
              <a:avLst/>
            </a:prstTxWarp>
          </a:bodyPr>
          <a:lstStyle/>
          <a:p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Dan Miller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Managing Director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  <a:t>The Roda Group</a:t>
            </a:r>
            <a:br>
              <a:rPr lang="en-US" sz="20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000" u="sng">
                <a:solidFill>
                  <a:schemeClr val="tx1"/>
                </a:solidFill>
                <a:ea typeface="Arial" charset="0"/>
                <a:cs typeface="Arial" charset="0"/>
                <a:hlinkClick r:id="rId4"/>
              </a:rPr>
              <a:t>dan@rodagroup.com</a:t>
            </a:r>
            <a:endParaRPr lang="en-US" sz="2000" u="sng">
              <a:solidFill>
                <a:schemeClr val="tx1"/>
              </a:solidFill>
              <a:ea typeface="Arial" charset="0"/>
              <a:cs typeface="Arial" charset="0"/>
            </a:endParaRPr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2128838" y="800100"/>
            <a:ext cx="958850" cy="384175"/>
            <a:chOff x="0" y="0"/>
            <a:chExt cx="604" cy="242"/>
          </a:xfrm>
        </p:grpSpPr>
        <p:sp>
          <p:nvSpPr>
            <p:cNvPr id="10245" name="AutoShape 5"/>
            <p:cNvSpPr>
              <a:spLocks/>
            </p:cNvSpPr>
            <p:nvPr/>
          </p:nvSpPr>
          <p:spPr bwMode="auto">
            <a:xfrm>
              <a:off x="0" y="0"/>
              <a:ext cx="599" cy="242"/>
            </a:xfrm>
            <a:custGeom>
              <a:avLst/>
              <a:gdLst>
                <a:gd name="T0" fmla="*/ 10800 w 2144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440" h="21600">
                  <a:moveTo>
                    <a:pt x="0" y="21600"/>
                  </a:moveTo>
                  <a:cubicBezTo>
                    <a:pt x="418" y="21339"/>
                    <a:pt x="1028" y="21014"/>
                    <a:pt x="1442" y="20571"/>
                  </a:cubicBezTo>
                  <a:cubicBezTo>
                    <a:pt x="3564" y="18301"/>
                    <a:pt x="689" y="20855"/>
                    <a:pt x="3502" y="18514"/>
                  </a:cubicBezTo>
                  <a:cubicBezTo>
                    <a:pt x="3708" y="18343"/>
                    <a:pt x="3910" y="18131"/>
                    <a:pt x="4120" y="18000"/>
                  </a:cubicBezTo>
                  <a:cubicBezTo>
                    <a:pt x="4395" y="17829"/>
                    <a:pt x="4676" y="17709"/>
                    <a:pt x="4944" y="17486"/>
                  </a:cubicBezTo>
                  <a:cubicBezTo>
                    <a:pt x="5295" y="17194"/>
                    <a:pt x="5621" y="16729"/>
                    <a:pt x="5974" y="16457"/>
                  </a:cubicBezTo>
                  <a:cubicBezTo>
                    <a:pt x="6515" y="16041"/>
                    <a:pt x="7116" y="16061"/>
                    <a:pt x="7622" y="15429"/>
                  </a:cubicBezTo>
                  <a:cubicBezTo>
                    <a:pt x="7897" y="15086"/>
                    <a:pt x="8155" y="14642"/>
                    <a:pt x="8446" y="14400"/>
                  </a:cubicBezTo>
                  <a:cubicBezTo>
                    <a:pt x="8779" y="14124"/>
                    <a:pt x="9135" y="14075"/>
                    <a:pt x="9476" y="13886"/>
                  </a:cubicBezTo>
                  <a:cubicBezTo>
                    <a:pt x="9753" y="13732"/>
                    <a:pt x="10029" y="13575"/>
                    <a:pt x="10300" y="13371"/>
                  </a:cubicBezTo>
                  <a:cubicBezTo>
                    <a:pt x="10716" y="13060"/>
                    <a:pt x="11115" y="12606"/>
                    <a:pt x="11536" y="12343"/>
                  </a:cubicBezTo>
                  <a:cubicBezTo>
                    <a:pt x="11997" y="12055"/>
                    <a:pt x="13296" y="11301"/>
                    <a:pt x="13597" y="10800"/>
                  </a:cubicBezTo>
                  <a:cubicBezTo>
                    <a:pt x="14305" y="9620"/>
                    <a:pt x="14309" y="9462"/>
                    <a:pt x="15245" y="8743"/>
                  </a:cubicBezTo>
                  <a:cubicBezTo>
                    <a:pt x="15786" y="8327"/>
                    <a:pt x="16893" y="7714"/>
                    <a:pt x="16893" y="7714"/>
                  </a:cubicBezTo>
                  <a:cubicBezTo>
                    <a:pt x="17099" y="7371"/>
                    <a:pt x="17289" y="6962"/>
                    <a:pt x="17511" y="6686"/>
                  </a:cubicBezTo>
                  <a:cubicBezTo>
                    <a:pt x="17705" y="6443"/>
                    <a:pt x="17940" y="6440"/>
                    <a:pt x="18129" y="6171"/>
                  </a:cubicBezTo>
                  <a:cubicBezTo>
                    <a:pt x="18427" y="5746"/>
                    <a:pt x="18672" y="5120"/>
                    <a:pt x="18953" y="4629"/>
                  </a:cubicBezTo>
                  <a:cubicBezTo>
                    <a:pt x="19358" y="3920"/>
                    <a:pt x="19777" y="3257"/>
                    <a:pt x="20189" y="2571"/>
                  </a:cubicBezTo>
                  <a:lnTo>
                    <a:pt x="20807" y="1543"/>
                  </a:lnTo>
                  <a:cubicBezTo>
                    <a:pt x="21506" y="380"/>
                    <a:pt x="21600" y="951"/>
                    <a:pt x="21219" y="0"/>
                  </a:cubicBezTo>
                </a:path>
              </a:pathLst>
            </a:cu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6" name="Rectangle 6"/>
            <p:cNvSpPr>
              <a:spLocks/>
            </p:cNvSpPr>
            <p:nvPr/>
          </p:nvSpPr>
          <p:spPr bwMode="auto">
            <a:xfrm>
              <a:off x="0" y="0"/>
              <a:ext cx="604" cy="24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2795588" y="1214438"/>
            <a:ext cx="301625" cy="244475"/>
            <a:chOff x="0" y="0"/>
            <a:chExt cx="190" cy="154"/>
          </a:xfrm>
        </p:grpSpPr>
        <p:sp>
          <p:nvSpPr>
            <p:cNvPr id="10248" name="AutoShape 8"/>
            <p:cNvSpPr>
              <a:spLocks/>
            </p:cNvSpPr>
            <p:nvPr/>
          </p:nvSpPr>
          <p:spPr bwMode="auto">
            <a:xfrm>
              <a:off x="0" y="3"/>
              <a:ext cx="190" cy="151"/>
            </a:xfrm>
            <a:custGeom>
              <a:avLst/>
              <a:gdLst>
                <a:gd name="T0" fmla="*/ 10800 w 21600"/>
                <a:gd name="T1" fmla="+- 0 10800 429"/>
                <a:gd name="T2" fmla="*/ 10800 h 21171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1171">
                  <a:moveTo>
                    <a:pt x="0" y="21171"/>
                  </a:moveTo>
                  <a:cubicBezTo>
                    <a:pt x="3456" y="19749"/>
                    <a:pt x="1581" y="21072"/>
                    <a:pt x="4582" y="15518"/>
                  </a:cubicBezTo>
                  <a:cubicBezTo>
                    <a:pt x="5018" y="14710"/>
                    <a:pt x="5642" y="14016"/>
                    <a:pt x="5891" y="13095"/>
                  </a:cubicBezTo>
                  <a:cubicBezTo>
                    <a:pt x="6423" y="11124"/>
                    <a:pt x="6586" y="9815"/>
                    <a:pt x="7855" y="8249"/>
                  </a:cubicBezTo>
                  <a:cubicBezTo>
                    <a:pt x="8411" y="7563"/>
                    <a:pt x="9164" y="7172"/>
                    <a:pt x="9818" y="6634"/>
                  </a:cubicBezTo>
                  <a:cubicBezTo>
                    <a:pt x="10036" y="5826"/>
                    <a:pt x="10305" y="5037"/>
                    <a:pt x="10473" y="4211"/>
                  </a:cubicBezTo>
                  <a:cubicBezTo>
                    <a:pt x="10743" y="2879"/>
                    <a:pt x="10341" y="1144"/>
                    <a:pt x="11127" y="173"/>
                  </a:cubicBezTo>
                  <a:cubicBezTo>
                    <a:pt x="11615" y="-429"/>
                    <a:pt x="12436" y="711"/>
                    <a:pt x="13091" y="981"/>
                  </a:cubicBezTo>
                  <a:cubicBezTo>
                    <a:pt x="13527" y="2596"/>
                    <a:pt x="13424" y="4622"/>
                    <a:pt x="14400" y="5826"/>
                  </a:cubicBezTo>
                  <a:cubicBezTo>
                    <a:pt x="20137" y="12905"/>
                    <a:pt x="13116" y="3926"/>
                    <a:pt x="17673" y="10672"/>
                  </a:cubicBezTo>
                  <a:cubicBezTo>
                    <a:pt x="18265" y="11549"/>
                    <a:pt x="18982" y="12287"/>
                    <a:pt x="19636" y="13095"/>
                  </a:cubicBezTo>
                  <a:cubicBezTo>
                    <a:pt x="20409" y="16909"/>
                    <a:pt x="19486" y="15829"/>
                    <a:pt x="21600" y="17133"/>
                  </a:cubicBezTo>
                </a:path>
              </a:pathLst>
            </a:cu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9" name="Rectangle 9"/>
            <p:cNvSpPr>
              <a:spLocks/>
            </p:cNvSpPr>
            <p:nvPr/>
          </p:nvSpPr>
          <p:spPr bwMode="auto">
            <a:xfrm>
              <a:off x="0" y="0"/>
              <a:ext cx="190" cy="15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50" name="Rectangle 10"/>
          <p:cNvSpPr>
            <a:spLocks/>
          </p:cNvSpPr>
          <p:nvPr/>
        </p:nvSpPr>
        <p:spPr bwMode="auto">
          <a:xfrm rot="-900000">
            <a:off x="2098675" y="254000"/>
            <a:ext cx="1455738" cy="520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3000">
                <a:solidFill>
                  <a:srgbClr val="FF0000"/>
                </a:solidFill>
                <a:latin typeface="Marker Felt" charset="0"/>
                <a:ea typeface="Marker Felt" charset="0"/>
                <a:cs typeface="Marker Felt" charset="0"/>
                <a:sym typeface="Marker Felt" charset="0"/>
              </a:rPr>
              <a:t>A Really</a:t>
            </a: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0" y="244475"/>
            <a:ext cx="4114800" cy="1203325"/>
          </a:xfrm>
          <a:ln/>
        </p:spPr>
        <p:txBody>
          <a:bodyPr rIns="132080"/>
          <a:lstStyle/>
          <a:p>
            <a:r>
              <a:rPr lang="en-US"/>
              <a:t>Greenland Ice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0" y="1447800"/>
            <a:ext cx="4419600" cy="5410200"/>
          </a:xfrm>
          <a:ln/>
        </p:spPr>
        <p:txBody>
          <a:bodyPr rIns="132080"/>
          <a:lstStyle/>
          <a:p>
            <a:r>
              <a:rPr lang="en-US" sz="1800"/>
              <a:t>Now losing ~300 Gigatons of ice every year (~300 km</a:t>
            </a:r>
            <a:r>
              <a:rPr lang="en-US" sz="1800" baseline="32000"/>
              <a:t>3</a:t>
            </a:r>
            <a:r>
              <a:rPr lang="en-US" sz="1800"/>
              <a:t>)</a:t>
            </a:r>
          </a:p>
          <a:p>
            <a:r>
              <a:rPr lang="en-US" sz="1800"/>
              <a:t>Rate of loss is accelerating</a:t>
            </a:r>
          </a:p>
          <a:p>
            <a:r>
              <a:rPr lang="en-US" sz="1800"/>
              <a:t>If all of Greenland collapses:</a:t>
            </a:r>
          </a:p>
          <a:p>
            <a:pPr>
              <a:buFont typeface="Arial" charset="0"/>
              <a:buNone/>
            </a:pPr>
            <a:r>
              <a:rPr lang="en-US" sz="1800"/>
              <a:t>		 </a:t>
            </a:r>
            <a:r>
              <a:rPr lang="en-US" sz="1800" u="sng"/>
              <a:t>Oceans rise 20+ feet</a:t>
            </a:r>
          </a:p>
          <a:p>
            <a:r>
              <a:rPr lang="en-US" sz="1800"/>
              <a:t>If </a:t>
            </a:r>
            <a:r>
              <a:rPr lang="en-US" sz="1800" u="sng"/>
              <a:t>all</a:t>
            </a:r>
            <a:r>
              <a:rPr lang="en-US" sz="1800"/>
              <a:t> ice sheets collapse:</a:t>
            </a:r>
          </a:p>
          <a:p>
            <a:pPr>
              <a:buFont typeface="Arial" charset="0"/>
              <a:buNone/>
            </a:pPr>
            <a:r>
              <a:rPr lang="en-US" sz="1800"/>
              <a:t>		 </a:t>
            </a:r>
            <a:r>
              <a:rPr lang="en-US" sz="1800" u="sng"/>
              <a:t>Oceans rise 280 feet</a:t>
            </a:r>
          </a:p>
          <a:p>
            <a:r>
              <a:rPr lang="en-US" sz="1800"/>
              <a:t>IPCC Models do not consider ice sheet collapse</a:t>
            </a:r>
          </a:p>
          <a:p>
            <a:pPr marL="782638" lvl="1"/>
            <a:r>
              <a:rPr lang="en-US" sz="1800"/>
              <a:t>IPCC:  ~2 foot rise by 2100</a:t>
            </a:r>
          </a:p>
          <a:p>
            <a:pPr marL="782638" lvl="1"/>
            <a:r>
              <a:rPr lang="en-US" sz="1800"/>
              <a:t>Jim Hansen, NASA Climate Scientist: “Certain” it will be 6+ feet</a:t>
            </a:r>
          </a:p>
        </p:txBody>
      </p:sp>
      <p:sp>
        <p:nvSpPr>
          <p:cNvPr id="29699" name="Rectangle 3"/>
          <p:cNvSpPr>
            <a:spLocks/>
          </p:cNvSpPr>
          <p:nvPr/>
        </p:nvSpPr>
        <p:spPr bwMode="auto">
          <a:xfrm>
            <a:off x="4648200" y="6248400"/>
            <a:ext cx="38100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1200">
                <a:solidFill>
                  <a:schemeClr val="tx1"/>
                </a:solidFill>
                <a:ea typeface="Arial" charset="0"/>
                <a:cs typeface="Arial" charset="0"/>
              </a:rPr>
              <a:t>Source: NASA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1200" y="0"/>
            <a:ext cx="5245100" cy="6873875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76400" y="0"/>
            <a:ext cx="6858000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76400" y="0"/>
            <a:ext cx="6858000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/>
          </p:cNvSpPr>
          <p:nvPr/>
        </p:nvSpPr>
        <p:spPr bwMode="auto">
          <a:xfrm>
            <a:off x="5105400" y="1752600"/>
            <a:ext cx="4406900" cy="3289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12,000 years old</a:t>
            </a: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100 square miles, 650 feet thick</a:t>
            </a: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Models said would last 10,000 years</a:t>
            </a: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2002: </a:t>
            </a:r>
            <a:r>
              <a:rPr lang="en-US" u="sng">
                <a:solidFill>
                  <a:schemeClr val="tx1"/>
                </a:solidFill>
                <a:ea typeface="Arial" charset="0"/>
                <a:cs typeface="Arial" charset="0"/>
              </a:rPr>
              <a:t>Broke up in 3 days</a:t>
            </a: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endParaRPr lang="en-US" u="sng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Was a cork holding back </a:t>
            </a:r>
            <a:b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  land-based ice</a:t>
            </a: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endParaRPr lang="en-US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39688">
              <a:buClr>
                <a:srgbClr val="FFFFFF"/>
              </a:buClr>
              <a:buSzPct val="100000"/>
              <a:buFont typeface="Arial" charset="0"/>
              <a:buChar char="•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Models were wrong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0" y="90488"/>
            <a:ext cx="4114800" cy="1509712"/>
          </a:xfrm>
          <a:ln/>
        </p:spPr>
        <p:txBody>
          <a:bodyPr rIns="132080"/>
          <a:lstStyle/>
          <a:p>
            <a:r>
              <a:rPr lang="en-US" sz="4000"/>
              <a:t>Larson-B Ice Shelf</a:t>
            </a:r>
            <a:br>
              <a:rPr lang="en-US" sz="4000"/>
            </a:br>
            <a:r>
              <a:rPr lang="en-US" sz="4000"/>
              <a:t>Antarctica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/Users/dan/Documents/T60p Backup 2/My Documents/+Climate Change/My Cimate Presentation/A Really Inconvenient Truth (Dan Miller 2-09) Keynote 08.key/Pine Island &amp; Thwaites_H264_640x480-2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8100" y="25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74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17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0" y="-304800"/>
            <a:ext cx="10610850" cy="71628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/>
          </p:cNvSpPr>
          <p:nvPr/>
        </p:nvSpPr>
        <p:spPr bwMode="auto">
          <a:xfrm>
            <a:off x="1243013" y="457200"/>
            <a:ext cx="5699125" cy="90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 algn="ctr"/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Arial" charset="0"/>
                <a:cs typeface="Arial" charset="0"/>
              </a:rPr>
              <a:t>Pine Island &amp; Thwaites Glaciers</a:t>
            </a:r>
            <a:b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Arial" charset="0"/>
                <a:cs typeface="Arial" charset="0"/>
              </a:rPr>
            </a:b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Arial" charset="0"/>
                <a:cs typeface="Arial" charset="0"/>
              </a:rPr>
              <a:t>Antarctica</a:t>
            </a:r>
          </a:p>
        </p:txBody>
      </p:sp>
      <p:sp>
        <p:nvSpPr>
          <p:cNvPr id="32771" name="Rectangle 3"/>
          <p:cNvSpPr>
            <a:spLocks/>
          </p:cNvSpPr>
          <p:nvPr/>
        </p:nvSpPr>
        <p:spPr bwMode="auto">
          <a:xfrm>
            <a:off x="1371600" y="2057400"/>
            <a:ext cx="6629400" cy="3797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blurRad="63500" dist="38099" dir="2700000" algn="ctr" rotWithShape="0">
              <a:srgbClr val="FFFFFF">
                <a:alpha val="39999"/>
              </a:srgbClr>
            </a:outerShdw>
          </a:effectLst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In place for 20 million years</a:t>
            </a: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ヒラギノ角ゴ ProN W6" charset="-128"/>
                <a:cs typeface="ヒラギノ角ゴ ProN W6" charset="-128"/>
              </a:rPr>
              <a:t/>
            </a:r>
            <a:b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ヒラギノ角ゴ ProN W6" charset="-128"/>
                <a:cs typeface="ヒラギノ角ゴ ProN W6" charset="-128"/>
              </a:rPr>
            </a:br>
            <a:endParaRPr lang="en-US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ヒラギノ角ゴ ProN W6" charset="-128"/>
              <a:cs typeface="ヒラギノ角ゴ ProN W6" charset="-128"/>
            </a:endParaRP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Now melting &amp; thinning at record pace</a:t>
            </a: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1995:  70M acre feet/year</a:t>
            </a: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2006:  220M acre feet/year</a:t>
            </a:r>
          </a:p>
          <a:p>
            <a:pPr marL="458788" indent="-382588"/>
            <a:endParaRPr lang="en-US" sz="900" b="1">
              <a:solidFill>
                <a:srgbClr val="000000"/>
              </a:solidFill>
              <a:ea typeface="Lucida Grande" charset="0"/>
              <a:cs typeface="Lucida Grande" charset="0"/>
            </a:endParaRP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If they collapse: </a:t>
            </a:r>
            <a:r>
              <a:rPr lang="en-US" b="1" u="sng">
                <a:solidFill>
                  <a:srgbClr val="000000"/>
                </a:solidFill>
                <a:ea typeface="Arial" charset="0"/>
                <a:cs typeface="Arial" charset="0"/>
              </a:rPr>
              <a:t>Sea rises 6 feet and speeds collapse of West Antarctic Ice Sheet</a:t>
            </a:r>
          </a:p>
          <a:p>
            <a:pPr marL="458788" indent="-382588"/>
            <a:endParaRPr lang="en-US" sz="900" b="1" u="sng">
              <a:solidFill>
                <a:srgbClr val="000000"/>
              </a:solidFill>
              <a:ea typeface="Lucida Grande" charset="0"/>
              <a:cs typeface="Lucida Grande" charset="0"/>
            </a:endParaRP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NASA: Weak underbelly in recent  radar images</a:t>
            </a:r>
          </a:p>
          <a:p>
            <a:pPr marL="458788" indent="-382588"/>
            <a:endParaRPr lang="en-US" sz="900" b="1">
              <a:solidFill>
                <a:srgbClr val="000000"/>
              </a:solidFill>
              <a:ea typeface="Lucida Grande" charset="0"/>
              <a:cs typeface="Lucida Grande" charset="0"/>
            </a:endParaRP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British Antarctic Survey: </a:t>
            </a: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“Thwaites </a:t>
            </a:r>
            <a:r>
              <a:rPr lang="en-US" b="1" u="sng">
                <a:solidFill>
                  <a:srgbClr val="000000"/>
                </a:solidFill>
                <a:ea typeface="Arial" charset="0"/>
                <a:cs typeface="Arial" charset="0"/>
              </a:rPr>
              <a:t>in danger of imminent collapse</a:t>
            </a: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”</a:t>
            </a: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endParaRPr lang="en-US" sz="900" b="1">
              <a:solidFill>
                <a:srgbClr val="000000"/>
              </a:solidFill>
              <a:ea typeface="Lucida Grande" charset="0"/>
              <a:cs typeface="Lucida Grande" charset="0"/>
            </a:endParaRPr>
          </a:p>
          <a:p>
            <a:pPr marL="458788" indent="-382588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b="1">
                <a:solidFill>
                  <a:srgbClr val="000000"/>
                </a:solidFill>
                <a:ea typeface="Arial" charset="0"/>
                <a:cs typeface="Arial" charset="0"/>
              </a:rPr>
              <a:t>No collapse models exist in IPCC, so just model slow melt over time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990600"/>
            <a:ext cx="9417050" cy="59594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West Antarctic Ice Sheet</a:t>
            </a:r>
          </a:p>
        </p:txBody>
      </p:sp>
      <p:sp>
        <p:nvSpPr>
          <p:cNvPr id="33795" name="Rectangle 3"/>
          <p:cNvSpPr>
            <a:spLocks/>
          </p:cNvSpPr>
          <p:nvPr/>
        </p:nvSpPr>
        <p:spPr bwMode="auto">
          <a:xfrm>
            <a:off x="4572000" y="4267200"/>
            <a:ext cx="4343400" cy="1689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002060"/>
              </a:buClr>
              <a:buSzPct val="100000"/>
              <a:buFont typeface="Arial" charset="0"/>
              <a:buChar char="•"/>
            </a:pPr>
            <a: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  <a:t> Thwaites is the cork holding it back</a:t>
            </a:r>
            <a:b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</a:br>
            <a:endParaRPr lang="en-US" sz="2000">
              <a:solidFill>
                <a:srgbClr val="002060"/>
              </a:solidFill>
              <a:ea typeface="Arial" charset="0"/>
              <a:cs typeface="Arial" charset="0"/>
            </a:endParaRPr>
          </a:p>
          <a:p>
            <a:pPr marL="39688">
              <a:buClr>
                <a:srgbClr val="002060"/>
              </a:buClr>
              <a:buSzPct val="100000"/>
              <a:buFont typeface="Arial" charset="0"/>
              <a:buChar char="•"/>
            </a:pPr>
            <a: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  <a:t> If West Antarctic sheet collapses, </a:t>
            </a:r>
            <a:b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</a:br>
            <a: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  <a:t>  sea rise is another </a:t>
            </a:r>
            <a:r>
              <a:rPr lang="en-US" sz="2000" u="sng">
                <a:solidFill>
                  <a:srgbClr val="002060"/>
                </a:solidFill>
                <a:ea typeface="Arial" charset="0"/>
                <a:cs typeface="Arial" charset="0"/>
              </a:rPr>
              <a:t>18 feet</a:t>
            </a:r>
          </a:p>
          <a:p>
            <a:pPr marL="39688"/>
            <a:endParaRPr lang="en-US" sz="1000">
              <a:solidFill>
                <a:srgbClr val="002060"/>
              </a:solidFill>
              <a:ea typeface="Lucida Grande" charset="0"/>
              <a:cs typeface="Lucida Grande" charset="0"/>
            </a:endParaRPr>
          </a:p>
          <a:p>
            <a:pPr marL="39688">
              <a:buClr>
                <a:srgbClr val="002060"/>
              </a:buClr>
              <a:buSzPct val="100000"/>
              <a:buFont typeface="Arial" charset="0"/>
              <a:buChar char="•"/>
            </a:pPr>
            <a: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  <a:t> IPCC Models: None</a:t>
            </a:r>
          </a:p>
        </p:txBody>
      </p:sp>
      <p:sp>
        <p:nvSpPr>
          <p:cNvPr id="33796" name="Rectangle 4"/>
          <p:cNvSpPr>
            <a:spLocks/>
          </p:cNvSpPr>
          <p:nvPr/>
        </p:nvSpPr>
        <p:spPr bwMode="auto">
          <a:xfrm>
            <a:off x="1231900" y="6019800"/>
            <a:ext cx="6934200" cy="673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2000">
                <a:solidFill>
                  <a:srgbClr val="002060"/>
                </a:solidFill>
                <a:ea typeface="Arial" charset="0"/>
                <a:cs typeface="Arial" charset="0"/>
              </a:rPr>
              <a:t>Hansen: “Implausible that the West Antarctic ice sheet could survive this century” under business as usual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slow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 sz="4000"/>
              <a:t>Oceans Will Rise</a:t>
            </a:r>
            <a:br>
              <a:rPr lang="en-US" sz="4000"/>
            </a:br>
            <a:r>
              <a:rPr lang="en-US" sz="2400"/>
              <a:t>Based on </a:t>
            </a:r>
            <a:r>
              <a:rPr lang="en-US" sz="2400" u="sng"/>
              <a:t>Actual Historical Data</a:t>
            </a:r>
            <a:r>
              <a:rPr lang="en-US" sz="2400"/>
              <a:t> – Not Models</a:t>
            </a:r>
          </a:p>
        </p:txBody>
      </p:sp>
      <p:pic>
        <p:nvPicPr>
          <p:cNvPr id="34818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/>
          </p:cNvSpPr>
          <p:nvPr/>
        </p:nvSpPr>
        <p:spPr bwMode="auto">
          <a:xfrm>
            <a:off x="7772400" y="4038600"/>
            <a:ext cx="1141413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CO</a:t>
            </a:r>
            <a:r>
              <a:rPr lang="en-US" baseline="-25000">
                <a:solidFill>
                  <a:schemeClr val="tx1"/>
                </a:solidFill>
                <a:ea typeface="Arial" charset="0"/>
                <a:cs typeface="Arial" charset="0"/>
              </a:rPr>
              <a:t>2</a:t>
            </a: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 PPM</a:t>
            </a:r>
          </a:p>
        </p:txBody>
      </p:sp>
      <p:sp>
        <p:nvSpPr>
          <p:cNvPr id="34820" name="Rectangle 4"/>
          <p:cNvSpPr>
            <a:spLocks/>
          </p:cNvSpPr>
          <p:nvPr/>
        </p:nvSpPr>
        <p:spPr bwMode="auto">
          <a:xfrm rot="-5400000">
            <a:off x="35719" y="3579019"/>
            <a:ext cx="738188" cy="35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FEET</a:t>
            </a:r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rot="10800000" flipH="1">
            <a:off x="2970213" y="3352800"/>
            <a:ext cx="1587" cy="306388"/>
          </a:xfrm>
          <a:prstGeom prst="line">
            <a:avLst/>
          </a:prstGeom>
          <a:noFill/>
          <a:ln w="38100" cap="flat">
            <a:solidFill>
              <a:srgbClr val="00B0F0"/>
            </a:solidFill>
            <a:prstDash val="solid"/>
            <a:round/>
            <a:headEnd type="none" w="med" len="med"/>
            <a:tailEnd type="arrow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rot="10800000" flipH="1">
            <a:off x="4494213" y="2971800"/>
            <a:ext cx="1587" cy="665163"/>
          </a:xfrm>
          <a:prstGeom prst="line">
            <a:avLst/>
          </a:prstGeom>
          <a:noFill/>
          <a:ln w="38100" cap="flat">
            <a:solidFill>
              <a:srgbClr val="00B0F0"/>
            </a:solidFill>
            <a:prstDash val="solid"/>
            <a:round/>
            <a:headEnd type="none" w="med" len="med"/>
            <a:tailEnd type="arrow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086600" y="1676400"/>
            <a:ext cx="2057400" cy="3200400"/>
          </a:xfrm>
          <a:ln/>
        </p:spPr>
        <p:txBody>
          <a:bodyPr rIns="132080"/>
          <a:lstStyle/>
          <a:p>
            <a:r>
              <a:rPr lang="en-US" sz="3600"/>
              <a:t>North America</a:t>
            </a:r>
            <a:br>
              <a:rPr lang="en-US" sz="3600"/>
            </a:br>
            <a:r>
              <a:rPr lang="en-US" sz="2400"/>
              <a:t>85 Million Years Ago</a:t>
            </a:r>
          </a:p>
        </p:txBody>
      </p:sp>
      <p:pic>
        <p:nvPicPr>
          <p:cNvPr id="35842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86600" cy="6845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11126788" cy="68580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Amazon Rains…or Not?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3492500"/>
            <a:ext cx="8458200" cy="3149600"/>
          </a:xfrm>
          <a:ln/>
        </p:spPr>
        <p:txBody>
          <a:bodyPr rIns="132080"/>
          <a:lstStyle/>
          <a:p>
            <a:pPr>
              <a:lnSpc>
                <a:spcPct val="120000"/>
              </a:lnSpc>
              <a:buClrTx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Warming shifts rain away from Amazon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120000"/>
              </a:lnSpc>
              <a:buClrTx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Multiple droughts taking their toll</a:t>
            </a:r>
          </a:p>
          <a:p>
            <a:pPr>
              <a:lnSpc>
                <a:spcPct val="120000"/>
              </a:lnSpc>
              <a:buClrTx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3-5 years of drought kills most trees	</a:t>
            </a:r>
          </a:p>
          <a:p>
            <a:pPr marL="782638" lvl="1">
              <a:buClrTx/>
            </a:pPr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</a:rPr>
              <a:t>Releases CO</a:t>
            </a:r>
            <a:r>
              <a:rPr lang="en-US" sz="2600" baseline="-6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</a:rPr>
              <a:t> which causes more warming</a:t>
            </a:r>
            <a:endParaRPr lang="en-US" sz="30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ClrTx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IPCC Models: Not considered in base models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22738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90488"/>
            <a:ext cx="4495800" cy="976312"/>
          </a:xfrm>
          <a:ln/>
        </p:spPr>
        <p:txBody>
          <a:bodyPr rIns="132080"/>
          <a:lstStyle/>
          <a:p>
            <a:r>
              <a:rPr lang="en-US" dirty="0"/>
              <a:t>Permafrost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1143000"/>
            <a:ext cx="5029200" cy="5257800"/>
          </a:xfrm>
          <a:ln/>
        </p:spPr>
        <p:txBody>
          <a:bodyPr rIns="132080"/>
          <a:lstStyle/>
          <a:p>
            <a:pPr marL="458788" indent="-382588">
              <a:lnSpc>
                <a:spcPct val="80000"/>
              </a:lnSpc>
              <a:buClrTx/>
            </a:pPr>
            <a:r>
              <a:rPr lang="en-US" sz="22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Stores methane in Siberia and other Arctic regions</a:t>
            </a:r>
            <a:endParaRPr lang="en-US" sz="22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80000"/>
              </a:lnSpc>
              <a:buClrTx/>
            </a:pPr>
            <a:endParaRPr lang="en-US" sz="22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80000"/>
              </a:lnSpc>
              <a:buClrTx/>
            </a:pPr>
            <a:r>
              <a:rPr lang="en-US" sz="22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Melting now and already releasing 50M tons per year</a:t>
            </a:r>
            <a:endParaRPr lang="en-US" sz="22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ClrTx/>
            </a:pPr>
            <a:r>
              <a:rPr lang="en-US" sz="18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Equivalent to 1B Tons of CO</a:t>
            </a:r>
            <a:r>
              <a:rPr lang="en-US" sz="1800" baseline="-270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endParaRPr lang="en-US" sz="1800" baseline="-270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ClrTx/>
            </a:pPr>
            <a:r>
              <a:rPr lang="en-US" sz="18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Accelerating since avg. temp  32°F now</a:t>
            </a:r>
            <a:endParaRPr lang="en-US" sz="18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ClrTx/>
            </a:pPr>
            <a:r>
              <a:rPr lang="en-US" sz="18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Entire region on verge of collapse</a:t>
            </a:r>
            <a:endParaRPr lang="en-US" sz="20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Font typeface="Arial" charset="0"/>
              <a:buNone/>
            </a:pPr>
            <a:endParaRPr lang="en-US" sz="20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80000"/>
              </a:lnSpc>
              <a:buClrTx/>
              <a:buFont typeface="Calibri" charset="0"/>
              <a:buChar char="•"/>
            </a:pPr>
            <a:r>
              <a:rPr lang="en-US" sz="2200" dirty="0">
                <a:solidFill>
                  <a:srgbClr val="FF00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Contains more equivalent </a:t>
            </a:r>
            <a:r>
              <a:rPr lang="en-US" sz="2000" dirty="0">
                <a:solidFill>
                  <a:srgbClr val="FF00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</a:t>
            </a:r>
            <a:r>
              <a:rPr lang="en-US" sz="2000" baseline="-25000" dirty="0">
                <a:solidFill>
                  <a:srgbClr val="FF00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r>
              <a:rPr lang="en-US" sz="2200" dirty="0">
                <a:solidFill>
                  <a:srgbClr val="FF00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than the entire atmosphere!</a:t>
            </a:r>
            <a:r>
              <a:rPr lang="en-US" sz="2200" dirty="0">
                <a:latin typeface="Calibri Bold" charset="0"/>
                <a:ea typeface="ヒラギノ角ゴ ProN W6" charset="-128"/>
                <a:cs typeface="ヒラギノ角ゴ ProN W6" charset="-128"/>
                <a:sym typeface="Calibri Bold" charset="0"/>
              </a:rPr>
              <a:t/>
            </a:r>
            <a:br>
              <a:rPr lang="en-US" sz="2200" dirty="0">
                <a:latin typeface="Calibri Bold" charset="0"/>
                <a:ea typeface="ヒラギノ角ゴ ProN W6" charset="-128"/>
                <a:cs typeface="ヒラギノ角ゴ ProN W6" charset="-128"/>
                <a:sym typeface="Calibri Bold" charset="0"/>
              </a:rPr>
            </a:br>
            <a:endParaRPr lang="en-US" sz="2200" b="1" dirty="0">
              <a:latin typeface="Lucida Grande" charset="0"/>
              <a:ea typeface="ヒラギノ角ゴ ProN W6" charset="-128"/>
              <a:cs typeface="ヒラギノ角ゴ ProN W6" charset="-128"/>
              <a:sym typeface="Lucida Grande" charset="0"/>
            </a:endParaRPr>
          </a:p>
          <a:p>
            <a:pPr marL="458788" indent="-382588">
              <a:lnSpc>
                <a:spcPct val="80000"/>
              </a:lnSpc>
              <a:buClrTx/>
            </a:pPr>
            <a:r>
              <a:rPr lang="en-US" sz="2000" b="1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This is a near-term tipping point</a:t>
            </a:r>
            <a:endParaRPr lang="en-US" sz="22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ClrTx/>
            </a:pPr>
            <a:r>
              <a:rPr lang="en-US" sz="20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Will overwhelm human actions to reduce CO</a:t>
            </a:r>
            <a:r>
              <a:rPr lang="en-US" sz="2000" baseline="-250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r>
              <a:rPr lang="en-US" sz="20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emissions</a:t>
            </a:r>
            <a:endParaRPr lang="en-US" sz="20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69938" lvl="1" indent="-273050">
              <a:lnSpc>
                <a:spcPct val="80000"/>
              </a:lnSpc>
              <a:buClrTx/>
            </a:pPr>
            <a:endParaRPr lang="en-US" sz="20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80000"/>
              </a:lnSpc>
              <a:buClrTx/>
            </a:pPr>
            <a:r>
              <a:rPr lang="en-US" sz="22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IPCC Models: Assumes no collapse</a:t>
            </a:r>
            <a:endParaRPr lang="en-US" sz="2200" dirty="0"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Methane Release from Lake</a:t>
            </a:r>
          </a:p>
        </p:txBody>
      </p:sp>
      <p:pic>
        <p:nvPicPr>
          <p:cNvPr id="38914" name="Picture 2" descr="/Users/dan/Documents/T60p Backup 2/My Documents/+Climate Change/My Cimate Presentation/A Really Inconvenient Truth (Dan Miller 2-09) Keynote 08.key/Edited Methane Lake-2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8100" y="-254000"/>
            <a:ext cx="9159875" cy="68707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/>
          </p:cNvSpPr>
          <p:nvPr/>
        </p:nvSpPr>
        <p:spPr bwMode="auto">
          <a:xfrm>
            <a:off x="2209800" y="2362200"/>
            <a:ext cx="4572000" cy="2222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Inspired by a talk at </a:t>
            </a:r>
            <a:r>
              <a:rPr lang="en-US" sz="2400">
                <a:solidFill>
                  <a:srgbClr val="FF0000"/>
                </a:solidFill>
                <a:ea typeface="Arial" charset="0"/>
                <a:cs typeface="Arial" charset="0"/>
              </a:rPr>
              <a:t>TED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  <a:r>
              <a:rPr lang="en-US" sz="2400">
                <a:solidFill>
                  <a:srgbClr val="FF0000"/>
                </a:solidFill>
                <a:ea typeface="Arial" charset="0"/>
                <a:cs typeface="Arial" charset="0"/>
              </a:rPr>
              <a:t>2008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by</a:t>
            </a:r>
          </a:p>
          <a:p>
            <a:pPr marL="39688" algn="ctr"/>
            <a:endParaRPr lang="en-US" sz="2400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ctr"/>
            <a:r>
              <a:rPr lang="en-US" sz="2400">
                <a:solidFill>
                  <a:schemeClr val="tx1"/>
                </a:solidFill>
                <a:ea typeface="Lucida Grande" charset="0"/>
                <a:cs typeface="Lucida Grande" charset="0"/>
              </a:rPr>
              <a:t>Kevin J. Surace</a:t>
            </a:r>
          </a:p>
          <a:p>
            <a:pPr marL="39688" algn="ctr"/>
            <a:r>
              <a:rPr lang="en-US" sz="2400">
                <a:solidFill>
                  <a:schemeClr val="tx1"/>
                </a:solidFill>
                <a:ea typeface="Lucida Grande" charset="0"/>
                <a:cs typeface="Lucida Grande" charset="0"/>
              </a:rPr>
              <a:t>CEO </a:t>
            </a:r>
          </a:p>
          <a:p>
            <a:pPr marL="39688" algn="ctr"/>
            <a:r>
              <a:rPr lang="en-US" sz="2400">
                <a:solidFill>
                  <a:schemeClr val="tx1"/>
                </a:solidFill>
                <a:ea typeface="Lucida Grande" charset="0"/>
                <a:cs typeface="Lucida Grande" charset="0"/>
              </a:rPr>
              <a:t>Serious Materials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10252075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Our Oceans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5257800"/>
          </a:xfrm>
          <a:ln/>
        </p:spPr>
        <p:txBody>
          <a:bodyPr rIns="132080"/>
          <a:lstStyle/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Since 1850 absorbed 130B tons CO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from humans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Getting warmer and more acidic so will absorb less CO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in the future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More CO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changes/reduces organisms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They die, resulting in reduction in ocean CO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sink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Eventually, ocean could become a source of CO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</a:t>
            </a:r>
            <a:endParaRPr lang="en-US" sz="2800" baseline="-250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458788" indent="-382588">
              <a:lnSpc>
                <a:spcPct val="150000"/>
              </a:lnSpc>
              <a:buClrTx/>
              <a:buFont typeface="Wingdings 2" charset="2"/>
              <a:buChar char="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IPCC Models: Not included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488"/>
            <a:ext cx="8382000" cy="1509712"/>
          </a:xfrm>
          <a:ln/>
        </p:spPr>
        <p:txBody>
          <a:bodyPr rIns="132080"/>
          <a:lstStyle/>
          <a:p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A Global Time Bomb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473200"/>
            <a:ext cx="8077200" cy="5257800"/>
          </a:xfrm>
          <a:ln/>
        </p:spPr>
        <p:txBody>
          <a:bodyPr rIns="132080"/>
          <a:lstStyle/>
          <a:p>
            <a:pPr>
              <a:buClrTx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Methane Clathrates (frozen) at ocean floor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>
              <a:buClrTx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Massive amounts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>
              <a:buClrTx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Will be released if ocean temperatures rise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>
              <a:buClrTx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This happened in the past, including 55M years ago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82638" lvl="1">
              <a:buClrTx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Global temp rose 5 to 9C.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 marL="782638" lvl="1">
              <a:buClrTx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Mass extinctions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  <a:p>
            <a:pPr>
              <a:buClrTx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IPCC Models: Not included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Calibri Bold" charset="0"/>
              <a:ea typeface="ヒラギノ角ゴ ProN W6" charset="-128"/>
              <a:cs typeface="ヒラギノ角ゴ ProN W6" charset="-128"/>
              <a:sym typeface="Calibri Bold" charset="0"/>
            </a:endParaRPr>
          </a:p>
        </p:txBody>
      </p:sp>
      <p:pic>
        <p:nvPicPr>
          <p:cNvPr id="40964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9850" y="3657600"/>
            <a:ext cx="2724150" cy="3200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355600" y="0"/>
            <a:ext cx="4127500" cy="1423988"/>
          </a:xfrm>
          <a:ln/>
        </p:spPr>
        <p:txBody>
          <a:bodyPr rIns="132080"/>
          <a:lstStyle/>
          <a:p>
            <a:r>
              <a:rPr lang="en-US" sz="3400"/>
              <a:t>Other Dangers:</a:t>
            </a:r>
            <a:br>
              <a:rPr lang="en-US" sz="3400"/>
            </a:br>
            <a:r>
              <a:rPr lang="en-US" sz="34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All Already Happening</a:t>
            </a:r>
            <a:endParaRPr lang="en-US" sz="3400">
              <a:latin typeface="Calibri Italic" charset="0"/>
              <a:sym typeface="Calibri Italic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400" y="1409700"/>
            <a:ext cx="4584700" cy="5257800"/>
          </a:xfrm>
          <a:ln/>
        </p:spPr>
        <p:txBody>
          <a:bodyPr rIns="132080"/>
          <a:lstStyle/>
          <a:p>
            <a:r>
              <a:rPr lang="en-US" sz="2600"/>
              <a:t>Reduction of ocean’s ability to absorb CO</a:t>
            </a:r>
            <a:r>
              <a:rPr lang="en-US" sz="2600" baseline="-6000"/>
              <a:t>2</a:t>
            </a:r>
            <a:endParaRPr lang="en-US" sz="2600"/>
          </a:p>
          <a:p>
            <a:r>
              <a:rPr lang="en-US" sz="2600"/>
              <a:t>Collapse of forests / increased wild fires</a:t>
            </a:r>
          </a:p>
          <a:p>
            <a:r>
              <a:rPr lang="en-US" sz="2600"/>
              <a:t>Spread of deserts</a:t>
            </a:r>
          </a:p>
          <a:p>
            <a:r>
              <a:rPr lang="en-US" sz="2600"/>
              <a:t>Mega-droughts</a:t>
            </a:r>
          </a:p>
          <a:p>
            <a:r>
              <a:rPr lang="en-US" sz="2600"/>
              <a:t>Mass extinctions </a:t>
            </a:r>
          </a:p>
          <a:p>
            <a:r>
              <a:rPr lang="en-US" sz="2600"/>
              <a:t>More extreme weather </a:t>
            </a:r>
          </a:p>
          <a:p>
            <a:r>
              <a:rPr lang="en-US" sz="2600"/>
              <a:t>Reduction in global food production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6300" y="0"/>
            <a:ext cx="4562475" cy="68453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817697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 bldLvl="5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4076700" y="25400"/>
            <a:ext cx="4610100" cy="1639888"/>
          </a:xfrm>
          <a:ln/>
        </p:spPr>
        <p:txBody>
          <a:bodyPr rIns="132080"/>
          <a:lstStyle/>
          <a:p>
            <a:r>
              <a:rPr lang="en-US"/>
              <a:t>Potential Impacts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76700" y="1600200"/>
            <a:ext cx="4610100" cy="5257800"/>
          </a:xfrm>
          <a:ln/>
        </p:spPr>
        <p:txBody>
          <a:bodyPr rIns="132080"/>
          <a:lstStyle/>
          <a:p>
            <a:r>
              <a:rPr lang="en-US"/>
              <a:t>Wars over resources</a:t>
            </a:r>
          </a:p>
          <a:p>
            <a:r>
              <a:rPr lang="en-US"/>
              <a:t>Abandonment of many major cities</a:t>
            </a:r>
          </a:p>
          <a:p>
            <a:r>
              <a:rPr lang="en-US"/>
              <a:t>Massive shortages of food and water</a:t>
            </a:r>
          </a:p>
          <a:p>
            <a:r>
              <a:rPr lang="en-US"/>
              <a:t>Collapse of economies</a:t>
            </a:r>
          </a:p>
          <a:p>
            <a:r>
              <a:rPr lang="en-US"/>
              <a:t>Runaway greenhouse effect: Venus Syndrome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0600" y="0"/>
            <a:ext cx="4613275" cy="68453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820380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820380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820380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820380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820380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 bldLvl="5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ln/>
        </p:spPr>
        <p:txBody>
          <a:bodyPr rIns="132080"/>
          <a:lstStyle/>
          <a:p>
            <a:r>
              <a:rPr lang="en-US"/>
              <a:t>Choices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 sz="3900"/>
              <a:t>To Act or Not to Act:</a:t>
            </a:r>
            <a:br>
              <a:rPr lang="en-US" sz="3900"/>
            </a:br>
            <a:r>
              <a:rPr lang="en-US" sz="3900"/>
              <a:t>4 Outcomes</a:t>
            </a:r>
          </a:p>
        </p:txBody>
      </p:sp>
      <p:sp>
        <p:nvSpPr>
          <p:cNvPr id="45058" name="Line 2"/>
          <p:cNvSpPr>
            <a:spLocks noChangeShapeType="1"/>
          </p:cNvSpPr>
          <p:nvPr/>
        </p:nvSpPr>
        <p:spPr bwMode="auto">
          <a:xfrm flipH="1">
            <a:off x="5484813" y="1676400"/>
            <a:ext cx="1587" cy="48006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2667000" y="3962400"/>
            <a:ext cx="57912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0" name="Rectangle 4"/>
          <p:cNvSpPr>
            <a:spLocks/>
          </p:cNvSpPr>
          <p:nvPr/>
        </p:nvSpPr>
        <p:spPr bwMode="auto">
          <a:xfrm>
            <a:off x="2895600" y="1524000"/>
            <a:ext cx="5118100" cy="35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u="sng">
                <a:solidFill>
                  <a:schemeClr val="tx1"/>
                </a:solidFill>
                <a:ea typeface="Arial" charset="0"/>
                <a:cs typeface="Arial" charset="0"/>
              </a:rPr>
              <a:t>No Climate Change</a:t>
            </a:r>
            <a:r>
              <a:rPr lang="en-US">
                <a:solidFill>
                  <a:schemeClr val="tx1"/>
                </a:solidFill>
                <a:ea typeface="Lucida Grande" charset="0"/>
                <a:cs typeface="Lucida Grande" charset="0"/>
              </a:rPr>
              <a:t>	   </a:t>
            </a:r>
            <a:r>
              <a:rPr lang="en-US" u="sng">
                <a:solidFill>
                  <a:schemeClr val="tx1"/>
                </a:solidFill>
                <a:ea typeface="Arial" charset="0"/>
                <a:cs typeface="Arial" charset="0"/>
              </a:rPr>
              <a:t>Yes Climate Change</a:t>
            </a:r>
          </a:p>
        </p:txBody>
      </p:sp>
      <p:sp>
        <p:nvSpPr>
          <p:cNvPr id="45061" name="Rectangle 5"/>
          <p:cNvSpPr>
            <a:spLocks/>
          </p:cNvSpPr>
          <p:nvPr/>
        </p:nvSpPr>
        <p:spPr bwMode="auto">
          <a:xfrm>
            <a:off x="654050" y="2743200"/>
            <a:ext cx="1773238" cy="2222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 algn="r"/>
            <a:r>
              <a:rPr lang="en-US" u="sng">
                <a:solidFill>
                  <a:schemeClr val="tx1"/>
                </a:solidFill>
                <a:ea typeface="Arial" charset="0"/>
                <a:cs typeface="Arial" charset="0"/>
              </a:rPr>
              <a:t>We Act</a:t>
            </a: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endParaRPr lang="en-US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r>
              <a:rPr lang="en-US" u="sng">
                <a:solidFill>
                  <a:schemeClr val="tx1"/>
                </a:solidFill>
                <a:ea typeface="Arial" charset="0"/>
                <a:cs typeface="Arial" charset="0"/>
              </a:rPr>
              <a:t>We Do NOT Act</a:t>
            </a:r>
          </a:p>
        </p:txBody>
      </p:sp>
      <p:sp>
        <p:nvSpPr>
          <p:cNvPr id="45062" name="Rectangle 6"/>
          <p:cNvSpPr>
            <a:spLocks/>
          </p:cNvSpPr>
          <p:nvPr/>
        </p:nvSpPr>
        <p:spPr bwMode="auto">
          <a:xfrm>
            <a:off x="2819400" y="2362200"/>
            <a:ext cx="2667000" cy="889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Waste Money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Invent new technology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Reduce reliance on oil</a:t>
            </a:r>
          </a:p>
        </p:txBody>
      </p:sp>
      <p:sp>
        <p:nvSpPr>
          <p:cNvPr id="45063" name="Rectangle 7"/>
          <p:cNvSpPr>
            <a:spLocks/>
          </p:cNvSpPr>
          <p:nvPr/>
        </p:nvSpPr>
        <p:spPr bwMode="auto">
          <a:xfrm>
            <a:off x="5715000" y="2438400"/>
            <a:ext cx="2667000" cy="1155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Spend Money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Save 1B Lives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Invent new technology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Reduce reliance on oil</a:t>
            </a:r>
          </a:p>
        </p:txBody>
      </p:sp>
      <p:sp>
        <p:nvSpPr>
          <p:cNvPr id="45064" name="Rectangle 8"/>
          <p:cNvSpPr>
            <a:spLocks/>
          </p:cNvSpPr>
          <p:nvPr/>
        </p:nvSpPr>
        <p:spPr bwMode="auto">
          <a:xfrm>
            <a:off x="2667000" y="4419600"/>
            <a:ext cx="2667000" cy="35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Life goes on</a:t>
            </a:r>
          </a:p>
        </p:txBody>
      </p:sp>
      <p:sp>
        <p:nvSpPr>
          <p:cNvPr id="45065" name="Rectangle 9"/>
          <p:cNvSpPr>
            <a:spLocks/>
          </p:cNvSpPr>
          <p:nvPr/>
        </p:nvSpPr>
        <p:spPr bwMode="auto">
          <a:xfrm>
            <a:off x="5715000" y="4419600"/>
            <a:ext cx="3200400" cy="1422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Billions die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Large wars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Horrible famine and drought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End of world as we know it</a:t>
            </a:r>
          </a:p>
          <a:p>
            <a:pPr marL="39688">
              <a:buClr>
                <a:srgbClr val="FFFFFF"/>
              </a:buClr>
              <a:buSzPct val="100000"/>
              <a:buFont typeface="Wingdings" charset="2"/>
              <a:buChar char="Ø"/>
            </a:pPr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Total economic collapse</a:t>
            </a:r>
          </a:p>
        </p:txBody>
      </p:sp>
      <p:grpSp>
        <p:nvGrpSpPr>
          <p:cNvPr id="45066" name="Group 10"/>
          <p:cNvGrpSpPr>
            <a:grpSpLocks/>
          </p:cNvGrpSpPr>
          <p:nvPr/>
        </p:nvGrpSpPr>
        <p:grpSpPr bwMode="auto">
          <a:xfrm>
            <a:off x="3294063" y="2154238"/>
            <a:ext cx="1563687" cy="1481137"/>
            <a:chOff x="0" y="0"/>
            <a:chExt cx="985" cy="932"/>
          </a:xfrm>
        </p:grpSpPr>
        <p:sp>
          <p:nvSpPr>
            <p:cNvPr id="45067" name="AutoShape 11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5431"/>
                  </a:moveTo>
                  <a:lnTo>
                    <a:pt x="4646" y="0"/>
                  </a:lnTo>
                  <a:lnTo>
                    <a:pt x="10800" y="5869"/>
                  </a:lnTo>
                  <a:lnTo>
                    <a:pt x="16954" y="0"/>
                  </a:lnTo>
                  <a:lnTo>
                    <a:pt x="21600" y="5431"/>
                  </a:lnTo>
                  <a:lnTo>
                    <a:pt x="15970" y="10800"/>
                  </a:lnTo>
                  <a:lnTo>
                    <a:pt x="21600" y="16169"/>
                  </a:lnTo>
                  <a:lnTo>
                    <a:pt x="16954" y="21600"/>
                  </a:lnTo>
                  <a:lnTo>
                    <a:pt x="10800" y="15731"/>
                  </a:lnTo>
                  <a:lnTo>
                    <a:pt x="4646" y="21600"/>
                  </a:lnTo>
                  <a:lnTo>
                    <a:pt x="0" y="16169"/>
                  </a:lnTo>
                  <a:lnTo>
                    <a:pt x="5630" y="10800"/>
                  </a:lnTo>
                  <a:close/>
                  <a:moveTo>
                    <a:pt x="0" y="5431"/>
                  </a:moveTo>
                </a:path>
              </a:pathLst>
            </a:cu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68" name="Rectangle 12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069" name="Group 13"/>
          <p:cNvGrpSpPr>
            <a:grpSpLocks/>
          </p:cNvGrpSpPr>
          <p:nvPr/>
        </p:nvGrpSpPr>
        <p:grpSpPr bwMode="auto">
          <a:xfrm>
            <a:off x="3294063" y="4287838"/>
            <a:ext cx="1563687" cy="1481137"/>
            <a:chOff x="0" y="0"/>
            <a:chExt cx="985" cy="932"/>
          </a:xfrm>
        </p:grpSpPr>
        <p:sp>
          <p:nvSpPr>
            <p:cNvPr id="45070" name="AutoShape 14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5431"/>
                  </a:moveTo>
                  <a:lnTo>
                    <a:pt x="4646" y="0"/>
                  </a:lnTo>
                  <a:lnTo>
                    <a:pt x="10800" y="5869"/>
                  </a:lnTo>
                  <a:lnTo>
                    <a:pt x="16954" y="0"/>
                  </a:lnTo>
                  <a:lnTo>
                    <a:pt x="21600" y="5431"/>
                  </a:lnTo>
                  <a:lnTo>
                    <a:pt x="15970" y="10800"/>
                  </a:lnTo>
                  <a:lnTo>
                    <a:pt x="21600" y="16169"/>
                  </a:lnTo>
                  <a:lnTo>
                    <a:pt x="16954" y="21600"/>
                  </a:lnTo>
                  <a:lnTo>
                    <a:pt x="10800" y="15731"/>
                  </a:lnTo>
                  <a:lnTo>
                    <a:pt x="4646" y="21600"/>
                  </a:lnTo>
                  <a:lnTo>
                    <a:pt x="0" y="16169"/>
                  </a:lnTo>
                  <a:lnTo>
                    <a:pt x="5630" y="10800"/>
                  </a:lnTo>
                  <a:close/>
                  <a:moveTo>
                    <a:pt x="0" y="5431"/>
                  </a:moveTo>
                </a:path>
              </a:pathLst>
            </a:cu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1" name="Rectangle 15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072" name="Group 16"/>
          <p:cNvGrpSpPr>
            <a:grpSpLocks/>
          </p:cNvGrpSpPr>
          <p:nvPr/>
        </p:nvGrpSpPr>
        <p:grpSpPr bwMode="auto">
          <a:xfrm>
            <a:off x="6037263" y="4287838"/>
            <a:ext cx="1563687" cy="1481137"/>
            <a:chOff x="0" y="0"/>
            <a:chExt cx="985" cy="932"/>
          </a:xfrm>
        </p:grpSpPr>
        <p:sp>
          <p:nvSpPr>
            <p:cNvPr id="45073" name="AutoShape 17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0" y="5431"/>
                  </a:moveTo>
                  <a:lnTo>
                    <a:pt x="4646" y="0"/>
                  </a:lnTo>
                  <a:lnTo>
                    <a:pt x="10800" y="5869"/>
                  </a:lnTo>
                  <a:lnTo>
                    <a:pt x="16954" y="0"/>
                  </a:lnTo>
                  <a:lnTo>
                    <a:pt x="21600" y="5431"/>
                  </a:lnTo>
                  <a:lnTo>
                    <a:pt x="15970" y="10800"/>
                  </a:lnTo>
                  <a:lnTo>
                    <a:pt x="21600" y="16169"/>
                  </a:lnTo>
                  <a:lnTo>
                    <a:pt x="16954" y="21600"/>
                  </a:lnTo>
                  <a:lnTo>
                    <a:pt x="10800" y="15731"/>
                  </a:lnTo>
                  <a:lnTo>
                    <a:pt x="4646" y="21600"/>
                  </a:lnTo>
                  <a:lnTo>
                    <a:pt x="0" y="16169"/>
                  </a:lnTo>
                  <a:lnTo>
                    <a:pt x="5630" y="10800"/>
                  </a:lnTo>
                  <a:close/>
                  <a:moveTo>
                    <a:pt x="0" y="5431"/>
                  </a:moveTo>
                </a:path>
              </a:pathLst>
            </a:cu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4" name="Rectangle 18"/>
            <p:cNvSpPr>
              <a:spLocks/>
            </p:cNvSpPr>
            <p:nvPr/>
          </p:nvSpPr>
          <p:spPr bwMode="auto">
            <a:xfrm>
              <a:off x="0" y="0"/>
              <a:ext cx="985" cy="93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075" name="Group 19"/>
          <p:cNvGrpSpPr>
            <a:grpSpLocks/>
          </p:cNvGrpSpPr>
          <p:nvPr/>
        </p:nvGrpSpPr>
        <p:grpSpPr bwMode="auto">
          <a:xfrm>
            <a:off x="5181600" y="2057400"/>
            <a:ext cx="3505200" cy="1905000"/>
            <a:chOff x="0" y="0"/>
            <a:chExt cx="2208" cy="1200"/>
          </a:xfrm>
        </p:grpSpPr>
        <p:sp>
          <p:nvSpPr>
            <p:cNvPr id="45076" name="Oval 20"/>
            <p:cNvSpPr>
              <a:spLocks/>
            </p:cNvSpPr>
            <p:nvPr/>
          </p:nvSpPr>
          <p:spPr bwMode="auto">
            <a:xfrm>
              <a:off x="0" y="0"/>
              <a:ext cx="2208" cy="1200"/>
            </a:xfrm>
            <a:prstGeom prst="ellipse">
              <a:avLst/>
            </a:prstGeom>
            <a:noFill/>
            <a:ln w="76200" cap="flat">
              <a:solidFill>
                <a:srgbClr val="14FC0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7" name="Rectangle 21"/>
            <p:cNvSpPr>
              <a:spLocks/>
            </p:cNvSpPr>
            <p:nvPr/>
          </p:nvSpPr>
          <p:spPr bwMode="auto">
            <a:xfrm>
              <a:off x="323" y="175"/>
              <a:ext cx="1561" cy="84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078" name="Rectangle 22"/>
          <p:cNvSpPr>
            <a:spLocks/>
          </p:cNvSpPr>
          <p:nvPr/>
        </p:nvSpPr>
        <p:spPr bwMode="auto">
          <a:xfrm>
            <a:off x="0" y="6248400"/>
            <a:ext cx="4572000" cy="266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1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Concept from:Greg Craven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utoUpdateAnimBg="0"/>
      <p:bldP spid="45063" grpId="0" autoUpdateAnimBg="0"/>
      <p:bldP spid="45064" grpId="0" autoUpdateAnimBg="0"/>
      <p:bldP spid="4506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IPCC Estimated Costs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>
              <a:buFont typeface="Arial" charset="0"/>
              <a:buNone/>
            </a:pPr>
            <a:r>
              <a:rPr lang="en-US"/>
              <a:t>A) Mitigation now: Reduce GDP by 0.6% to 3%</a:t>
            </a:r>
            <a:br>
              <a:rPr lang="en-US"/>
            </a:br>
            <a:endParaRPr lang="en-US"/>
          </a:p>
          <a:p>
            <a:pPr>
              <a:buFont typeface="Arial" charset="0"/>
              <a:buNone/>
            </a:pPr>
            <a:r>
              <a:rPr lang="en-US"/>
              <a:t>                          -or-</a:t>
            </a:r>
            <a:br>
              <a:rPr lang="en-US"/>
            </a:br>
            <a:endParaRPr lang="en-US"/>
          </a:p>
          <a:p>
            <a:pPr>
              <a:buFont typeface="Arial" charset="0"/>
              <a:buNone/>
            </a:pPr>
            <a:r>
              <a:rPr lang="en-US"/>
              <a:t>B) Do Nothing: Total Economic Collapse</a:t>
            </a:r>
          </a:p>
        </p:txBody>
      </p:sp>
      <p:sp>
        <p:nvSpPr>
          <p:cNvPr id="46083" name="Rectangle 3"/>
          <p:cNvSpPr>
            <a:spLocks/>
          </p:cNvSpPr>
          <p:nvPr/>
        </p:nvSpPr>
        <p:spPr bwMode="auto">
          <a:xfrm>
            <a:off x="1790700" y="5003800"/>
            <a:ext cx="990600" cy="1727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11500">
                <a:solidFill>
                  <a:srgbClr val="FF0000"/>
                </a:solidFill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3930650" y="5003800"/>
            <a:ext cx="966788" cy="1727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11500">
                <a:solidFill>
                  <a:srgbClr val="FF0000"/>
                </a:solidFill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46085" name="Rectangle 5"/>
          <p:cNvSpPr>
            <a:spLocks/>
          </p:cNvSpPr>
          <p:nvPr/>
        </p:nvSpPr>
        <p:spPr bwMode="auto">
          <a:xfrm>
            <a:off x="5867400" y="5003800"/>
            <a:ext cx="966788" cy="1727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11500">
                <a:solidFill>
                  <a:srgbClr val="FF0000"/>
                </a:solidFill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46086" name="Rectangle 6"/>
          <p:cNvSpPr>
            <a:spLocks/>
          </p:cNvSpPr>
          <p:nvPr/>
        </p:nvSpPr>
        <p:spPr bwMode="auto">
          <a:xfrm>
            <a:off x="6934200" y="2209800"/>
            <a:ext cx="1300163" cy="774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4800">
                <a:solidFill>
                  <a:srgbClr val="00B050"/>
                </a:solidFill>
                <a:ea typeface="Arial" charset="0"/>
                <a:cs typeface="Arial" charset="0"/>
              </a:rPr>
              <a:t>$</a:t>
            </a:r>
            <a:r>
              <a:rPr lang="en-US">
                <a:solidFill>
                  <a:srgbClr val="00B050"/>
                </a:solidFill>
                <a:ea typeface="Arial" charset="0"/>
                <a:cs typeface="Arial" charset="0"/>
              </a:rPr>
              <a:t> </a:t>
            </a:r>
            <a:r>
              <a:rPr lang="en-US" sz="3200">
                <a:solidFill>
                  <a:schemeClr val="tx1"/>
                </a:solidFill>
                <a:latin typeface="Wingdings" charset="2"/>
                <a:ea typeface="Wingdings" charset="2"/>
                <a:cs typeface="Wingdings" charset="2"/>
                <a:sym typeface="Wingdings" charset="2"/>
              </a:rPr>
              <a:t></a:t>
            </a:r>
            <a:r>
              <a:rPr lang="en-US">
                <a:solidFill>
                  <a:srgbClr val="00B050"/>
                </a:solidFill>
                <a:ea typeface="Arial" charset="0"/>
                <a:cs typeface="Arial" charset="0"/>
              </a:rPr>
              <a:t> </a:t>
            </a:r>
            <a:r>
              <a:rPr lang="en-US" sz="4000">
                <a:solidFill>
                  <a:srgbClr val="00B050"/>
                </a:solidFill>
                <a:ea typeface="Arial" charset="0"/>
                <a:cs typeface="Arial" charset="0"/>
              </a:rPr>
              <a:t>$</a:t>
            </a:r>
          </a:p>
        </p:txBody>
      </p:sp>
      <p:sp>
        <p:nvSpPr>
          <p:cNvPr id="46087" name="Rectangle 7"/>
          <p:cNvSpPr>
            <a:spLocks/>
          </p:cNvSpPr>
          <p:nvPr/>
        </p:nvSpPr>
        <p:spPr bwMode="auto">
          <a:xfrm>
            <a:off x="7010400" y="4762500"/>
            <a:ext cx="1328738" cy="774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4800">
                <a:solidFill>
                  <a:srgbClr val="00B050"/>
                </a:solidFill>
                <a:ea typeface="Arial" charset="0"/>
                <a:cs typeface="Arial" charset="0"/>
              </a:rPr>
              <a:t>$</a:t>
            </a:r>
            <a:r>
              <a:rPr lang="en-US">
                <a:solidFill>
                  <a:srgbClr val="00B050"/>
                </a:solidFill>
                <a:ea typeface="Arial" charset="0"/>
                <a:cs typeface="Arial" charset="0"/>
              </a:rPr>
              <a:t> </a:t>
            </a:r>
            <a:r>
              <a:rPr lang="en-US" sz="3200">
                <a:solidFill>
                  <a:schemeClr val="tx1"/>
                </a:solidFill>
                <a:latin typeface="Wingdings" charset="2"/>
                <a:ea typeface="Wingdings" charset="2"/>
                <a:cs typeface="Wingdings" charset="2"/>
                <a:sym typeface="Wingdings" charset="2"/>
              </a:rPr>
              <a:t></a:t>
            </a:r>
            <a:r>
              <a:rPr lang="en-US">
                <a:solidFill>
                  <a:srgbClr val="00B050"/>
                </a:solidFill>
                <a:ea typeface="Arial" charset="0"/>
                <a:cs typeface="Arial" charset="0"/>
              </a:rPr>
              <a:t> </a:t>
            </a:r>
            <a:r>
              <a:rPr lang="en-US" sz="4400">
                <a:solidFill>
                  <a:srgbClr val="FF0000"/>
                </a:solidFill>
                <a:ea typeface="Arial" charset="0"/>
                <a:cs typeface="Arial" charset="0"/>
              </a:rPr>
              <a:t>0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 autoUpdateAnimBg="0"/>
      <p:bldP spid="46083" grpId="0" build="p" autoUpdateAnimBg="0" advAuto="2000"/>
      <p:bldP spid="46084" grpId="0" autoUpdateAnimBg="0"/>
      <p:bldP spid="46085" grpId="0" autoUpdateAnimBg="0"/>
      <p:bldP spid="46086" grpId="0" autoUpdateAnimBg="0"/>
      <p:bldP spid="4608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 sz="3100"/>
              <a:t>Why Don’t We Act?</a:t>
            </a:r>
            <a:br>
              <a:rPr lang="en-US" sz="3100"/>
            </a:br>
            <a:r>
              <a:rPr lang="en-US" sz="3100"/>
              <a:t>Failure of the “Risk Thermostat”</a:t>
            </a:r>
          </a:p>
        </p:txBody>
      </p:sp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4564063" y="1698625"/>
            <a:ext cx="15875" cy="4872038"/>
            <a:chOff x="0" y="0"/>
            <a:chExt cx="10" cy="3069"/>
          </a:xfrm>
        </p:grpSpPr>
        <p:sp>
          <p:nvSpPr>
            <p:cNvPr id="47107" name="Rectangle 3"/>
            <p:cNvSpPr>
              <a:spLocks/>
            </p:cNvSpPr>
            <p:nvPr/>
          </p:nvSpPr>
          <p:spPr bwMode="auto">
            <a:xfrm>
              <a:off x="0" y="0"/>
              <a:ext cx="10" cy="3069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08" name="Rectangle 4"/>
            <p:cNvSpPr>
              <a:spLocks/>
            </p:cNvSpPr>
            <p:nvPr/>
          </p:nvSpPr>
          <p:spPr bwMode="auto">
            <a:xfrm>
              <a:off x="0" y="0"/>
              <a:ext cx="10" cy="306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633413" y="2490788"/>
            <a:ext cx="8113712" cy="25400"/>
            <a:chOff x="0" y="0"/>
            <a:chExt cx="5111" cy="16"/>
          </a:xfrm>
        </p:grpSpPr>
        <p:sp>
          <p:nvSpPr>
            <p:cNvPr id="47110" name="Rectangle 6"/>
            <p:cNvSpPr>
              <a:spLocks/>
            </p:cNvSpPr>
            <p:nvPr/>
          </p:nvSpPr>
          <p:spPr bwMode="auto">
            <a:xfrm>
              <a:off x="0" y="0"/>
              <a:ext cx="5111" cy="1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11" name="Rectangle 7"/>
            <p:cNvSpPr>
              <a:spLocks/>
            </p:cNvSpPr>
            <p:nvPr/>
          </p:nvSpPr>
          <p:spPr bwMode="auto">
            <a:xfrm>
              <a:off x="0" y="0"/>
              <a:ext cx="5111" cy="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630238" y="1698625"/>
            <a:ext cx="14287" cy="4872038"/>
            <a:chOff x="0" y="0"/>
            <a:chExt cx="9" cy="3069"/>
          </a:xfrm>
        </p:grpSpPr>
        <p:sp>
          <p:nvSpPr>
            <p:cNvPr id="47113" name="Rectangle 9"/>
            <p:cNvSpPr>
              <a:spLocks/>
            </p:cNvSpPr>
            <p:nvPr/>
          </p:nvSpPr>
          <p:spPr bwMode="auto">
            <a:xfrm>
              <a:off x="0" y="0"/>
              <a:ext cx="9" cy="3069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14" name="Rectangle 10"/>
            <p:cNvSpPr>
              <a:spLocks/>
            </p:cNvSpPr>
            <p:nvPr/>
          </p:nvSpPr>
          <p:spPr bwMode="auto">
            <a:xfrm>
              <a:off x="0" y="0"/>
              <a:ext cx="8" cy="22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115" name="Group 11"/>
          <p:cNvGrpSpPr>
            <a:grpSpLocks/>
          </p:cNvGrpSpPr>
          <p:nvPr/>
        </p:nvGrpSpPr>
        <p:grpSpPr bwMode="auto">
          <a:xfrm>
            <a:off x="8767763" y="1695450"/>
            <a:ext cx="25400" cy="4876800"/>
            <a:chOff x="0" y="0"/>
            <a:chExt cx="16" cy="3072"/>
          </a:xfrm>
        </p:grpSpPr>
        <p:sp>
          <p:nvSpPr>
            <p:cNvPr id="47116" name="Rectangle 12"/>
            <p:cNvSpPr>
              <a:spLocks/>
            </p:cNvSpPr>
            <p:nvPr/>
          </p:nvSpPr>
          <p:spPr bwMode="auto">
            <a:xfrm>
              <a:off x="0" y="0"/>
              <a:ext cx="16" cy="307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17" name="Rectangle 13"/>
            <p:cNvSpPr>
              <a:spLocks/>
            </p:cNvSpPr>
            <p:nvPr/>
          </p:nvSpPr>
          <p:spPr bwMode="auto">
            <a:xfrm>
              <a:off x="0" y="0"/>
              <a:ext cx="16" cy="30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118" name="Group 14"/>
          <p:cNvGrpSpPr>
            <a:grpSpLocks/>
          </p:cNvGrpSpPr>
          <p:nvPr/>
        </p:nvGrpSpPr>
        <p:grpSpPr bwMode="auto">
          <a:xfrm>
            <a:off x="630238" y="1712913"/>
            <a:ext cx="8177212" cy="12700"/>
            <a:chOff x="0" y="0"/>
            <a:chExt cx="5151" cy="8"/>
          </a:xfrm>
        </p:grpSpPr>
        <p:sp>
          <p:nvSpPr>
            <p:cNvPr id="47119" name="Rectangle 15"/>
            <p:cNvSpPr>
              <a:spLocks/>
            </p:cNvSpPr>
            <p:nvPr/>
          </p:nvSpPr>
          <p:spPr bwMode="auto">
            <a:xfrm>
              <a:off x="0" y="0"/>
              <a:ext cx="5151" cy="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20" name="Rectangle 16"/>
            <p:cNvSpPr>
              <a:spLocks/>
            </p:cNvSpPr>
            <p:nvPr/>
          </p:nvSpPr>
          <p:spPr bwMode="auto">
            <a:xfrm>
              <a:off x="0" y="0"/>
              <a:ext cx="5151" cy="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121" name="Group 17"/>
          <p:cNvGrpSpPr>
            <a:grpSpLocks/>
          </p:cNvGrpSpPr>
          <p:nvPr/>
        </p:nvGrpSpPr>
        <p:grpSpPr bwMode="auto">
          <a:xfrm>
            <a:off x="630238" y="6557963"/>
            <a:ext cx="8126412" cy="12700"/>
            <a:chOff x="0" y="0"/>
            <a:chExt cx="5119" cy="8"/>
          </a:xfrm>
        </p:grpSpPr>
        <p:sp>
          <p:nvSpPr>
            <p:cNvPr id="47122" name="Rectangle 18"/>
            <p:cNvSpPr>
              <a:spLocks/>
            </p:cNvSpPr>
            <p:nvPr/>
          </p:nvSpPr>
          <p:spPr bwMode="auto">
            <a:xfrm>
              <a:off x="0" y="0"/>
              <a:ext cx="5119" cy="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23" name="Rectangle 19"/>
            <p:cNvSpPr>
              <a:spLocks/>
            </p:cNvSpPr>
            <p:nvPr/>
          </p:nvSpPr>
          <p:spPr bwMode="auto">
            <a:xfrm>
              <a:off x="0" y="0"/>
              <a:ext cx="5119" cy="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124" name="Rectangle 20"/>
          <p:cNvSpPr>
            <a:spLocks/>
          </p:cNvSpPr>
          <p:nvPr/>
        </p:nvSpPr>
        <p:spPr bwMode="auto">
          <a:xfrm>
            <a:off x="1836738" y="1773238"/>
            <a:ext cx="2085975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We respond strongest</a:t>
            </a:r>
          </a:p>
        </p:txBody>
      </p:sp>
      <p:sp>
        <p:nvSpPr>
          <p:cNvPr id="47125" name="Rectangle 21"/>
          <p:cNvSpPr>
            <a:spLocks/>
          </p:cNvSpPr>
          <p:nvPr/>
        </p:nvSpPr>
        <p:spPr bwMode="auto">
          <a:xfrm>
            <a:off x="2208213" y="2124075"/>
            <a:ext cx="1804987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to threats that are:</a:t>
            </a:r>
          </a:p>
        </p:txBody>
      </p:sp>
      <p:sp>
        <p:nvSpPr>
          <p:cNvPr id="47126" name="Rectangle 22"/>
          <p:cNvSpPr>
            <a:spLocks/>
          </p:cNvSpPr>
          <p:nvPr/>
        </p:nvSpPr>
        <p:spPr bwMode="auto">
          <a:xfrm>
            <a:off x="4776788" y="2098675"/>
            <a:ext cx="44831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Climate Change is:</a:t>
            </a:r>
          </a:p>
        </p:txBody>
      </p:sp>
      <p:sp>
        <p:nvSpPr>
          <p:cNvPr id="47127" name="Rectangle 23"/>
          <p:cNvSpPr>
            <a:spLocks/>
          </p:cNvSpPr>
          <p:nvPr/>
        </p:nvSpPr>
        <p:spPr bwMode="auto">
          <a:xfrm>
            <a:off x="3614738" y="2684463"/>
            <a:ext cx="644525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Visible</a:t>
            </a:r>
          </a:p>
        </p:txBody>
      </p:sp>
      <p:sp>
        <p:nvSpPr>
          <p:cNvPr id="47128" name="Rectangle 24"/>
          <p:cNvSpPr>
            <a:spLocks/>
          </p:cNvSpPr>
          <p:nvPr/>
        </p:nvSpPr>
        <p:spPr bwMode="auto">
          <a:xfrm>
            <a:off x="4776788" y="2684463"/>
            <a:ext cx="798512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Invisible</a:t>
            </a:r>
          </a:p>
        </p:txBody>
      </p:sp>
      <p:sp>
        <p:nvSpPr>
          <p:cNvPr id="47129" name="Rectangle 25"/>
          <p:cNvSpPr>
            <a:spLocks/>
          </p:cNvSpPr>
          <p:nvPr/>
        </p:nvSpPr>
        <p:spPr bwMode="auto">
          <a:xfrm>
            <a:off x="1836738" y="3362325"/>
            <a:ext cx="68199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With historical precedent</a:t>
            </a:r>
          </a:p>
        </p:txBody>
      </p:sp>
      <p:sp>
        <p:nvSpPr>
          <p:cNvPr id="47130" name="Rectangle 26"/>
          <p:cNvSpPr>
            <a:spLocks/>
          </p:cNvSpPr>
          <p:nvPr/>
        </p:nvSpPr>
        <p:spPr bwMode="auto">
          <a:xfrm>
            <a:off x="4802188" y="3362325"/>
            <a:ext cx="1484312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Unprecedented</a:t>
            </a:r>
          </a:p>
        </p:txBody>
      </p:sp>
      <p:sp>
        <p:nvSpPr>
          <p:cNvPr id="47131" name="Rectangle 27"/>
          <p:cNvSpPr>
            <a:spLocks/>
          </p:cNvSpPr>
          <p:nvPr/>
        </p:nvSpPr>
        <p:spPr bwMode="auto">
          <a:xfrm>
            <a:off x="3167063" y="4041775"/>
            <a:ext cx="10414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Immediate</a:t>
            </a:r>
          </a:p>
        </p:txBody>
      </p:sp>
      <p:sp>
        <p:nvSpPr>
          <p:cNvPr id="47132" name="Rectangle 28"/>
          <p:cNvSpPr>
            <a:spLocks/>
          </p:cNvSpPr>
          <p:nvPr/>
        </p:nvSpPr>
        <p:spPr bwMode="auto">
          <a:xfrm>
            <a:off x="4751388" y="4041775"/>
            <a:ext cx="1012825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Drawn out</a:t>
            </a:r>
          </a:p>
        </p:txBody>
      </p:sp>
      <p:sp>
        <p:nvSpPr>
          <p:cNvPr id="47133" name="Rectangle 29"/>
          <p:cNvSpPr>
            <a:spLocks/>
          </p:cNvSpPr>
          <p:nvPr/>
        </p:nvSpPr>
        <p:spPr bwMode="auto">
          <a:xfrm>
            <a:off x="2085975" y="4719638"/>
            <a:ext cx="2041525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With simple causality</a:t>
            </a:r>
          </a:p>
        </p:txBody>
      </p:sp>
      <p:sp>
        <p:nvSpPr>
          <p:cNvPr id="47134" name="Rectangle 30"/>
          <p:cNvSpPr>
            <a:spLocks/>
          </p:cNvSpPr>
          <p:nvPr/>
        </p:nvSpPr>
        <p:spPr bwMode="auto">
          <a:xfrm>
            <a:off x="4776788" y="4719638"/>
            <a:ext cx="44831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With complex causality</a:t>
            </a:r>
          </a:p>
        </p:txBody>
      </p:sp>
      <p:sp>
        <p:nvSpPr>
          <p:cNvPr id="47135" name="Rectangle 31"/>
          <p:cNvSpPr>
            <a:spLocks/>
          </p:cNvSpPr>
          <p:nvPr/>
        </p:nvSpPr>
        <p:spPr bwMode="auto">
          <a:xfrm>
            <a:off x="1738313" y="5395913"/>
            <a:ext cx="72771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Caused by another “tribe”</a:t>
            </a:r>
          </a:p>
        </p:txBody>
      </p:sp>
      <p:sp>
        <p:nvSpPr>
          <p:cNvPr id="47136" name="Rectangle 32"/>
          <p:cNvSpPr>
            <a:spLocks/>
          </p:cNvSpPr>
          <p:nvPr/>
        </p:nvSpPr>
        <p:spPr bwMode="auto">
          <a:xfrm>
            <a:off x="4776788" y="5395913"/>
            <a:ext cx="44831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Caused by all of us</a:t>
            </a:r>
          </a:p>
        </p:txBody>
      </p:sp>
      <p:sp>
        <p:nvSpPr>
          <p:cNvPr id="47137" name="Rectangle 33"/>
          <p:cNvSpPr>
            <a:spLocks/>
          </p:cNvSpPr>
          <p:nvPr/>
        </p:nvSpPr>
        <p:spPr bwMode="auto">
          <a:xfrm>
            <a:off x="1423988" y="6075363"/>
            <a:ext cx="70485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92D05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Have direct personal impacts</a:t>
            </a:r>
          </a:p>
        </p:txBody>
      </p:sp>
      <p:sp>
        <p:nvSpPr>
          <p:cNvPr id="47138" name="Rectangle 34"/>
          <p:cNvSpPr>
            <a:spLocks/>
          </p:cNvSpPr>
          <p:nvPr/>
        </p:nvSpPr>
        <p:spPr bwMode="auto">
          <a:xfrm>
            <a:off x="4776788" y="6075363"/>
            <a:ext cx="4483100" cy="279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r>
              <a:rPr lang="en-US">
                <a:solidFill>
                  <a:srgbClr val="FF0000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Unpredictable &amp; indirect impacts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7" grpId="0" autoUpdateAnimBg="0"/>
      <p:bldP spid="47128" grpId="0" build="p" autoUpdateAnimBg="0" advAuto="1000"/>
      <p:bldP spid="47129" grpId="0" autoUpdateAnimBg="0"/>
      <p:bldP spid="47130" grpId="0" autoUpdateAnimBg="0"/>
      <p:bldP spid="47131" grpId="0" autoUpdateAnimBg="0"/>
      <p:bldP spid="47132" grpId="0" autoUpdateAnimBg="0"/>
      <p:bldP spid="47133" grpId="0" autoUpdateAnimBg="0"/>
      <p:bldP spid="47134" grpId="0" autoUpdateAnimBg="0"/>
      <p:bldP spid="47135" grpId="0" autoUpdateAnimBg="0"/>
      <p:bldP spid="47136" grpId="0" autoUpdateAnimBg="0"/>
      <p:bldP spid="47137" grpId="0" autoUpdateAnimBg="0"/>
      <p:bldP spid="4713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Denial Strategies </a:t>
            </a:r>
          </a:p>
        </p:txBody>
      </p:sp>
      <p:graphicFrame>
        <p:nvGraphicFramePr>
          <p:cNvPr id="48130" name="Group 2"/>
          <p:cNvGraphicFramePr>
            <a:graphicFrameLocks noGrp="1"/>
          </p:cNvGraphicFramePr>
          <p:nvPr/>
        </p:nvGraphicFramePr>
        <p:xfrm>
          <a:off x="457200" y="1524000"/>
          <a:ext cx="8229600" cy="4285935"/>
        </p:xfrm>
        <a:graphic>
          <a:graphicData uri="http://schemas.openxmlformats.org/drawingml/2006/table">
            <a:tbl>
              <a:tblPr/>
              <a:tblGrid>
                <a:gridCol w="3200400"/>
                <a:gridCol w="5029200"/>
              </a:tblGrid>
              <a:tr h="342900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Displaced commitment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 protect the environment in other ways”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Condemn the accuser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“You have no right to challenge me”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Denial of responsibility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 am not the main cause of this problem”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Rejection of blame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 have done nothing wrong”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Ignorance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 didn’t know”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Powerlessness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 can’t make any difference”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Fabricated constraints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“There are too many impediments”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After the flood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“Society is corrupt”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39688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Comfort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968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Bold" charset="0"/>
                          <a:ea typeface="Calibri Bold" charset="0"/>
                          <a:cs typeface="Calibri Bold" charset="0"/>
                          <a:sym typeface="Calibri Bold" charset="0"/>
                        </a:rPr>
                        <a:t>“It’s too hard for me to change my behavior”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9156700" cy="6694488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UN IPCC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5257800"/>
          </a:xfrm>
          <a:ln/>
        </p:spPr>
        <p:txBody>
          <a:bodyPr rIns="132080"/>
          <a:lstStyle/>
          <a:p>
            <a:pPr marL="458788" indent="-382588">
              <a:lnSpc>
                <a:spcPct val="80000"/>
              </a:lnSpc>
            </a:pPr>
            <a:r>
              <a:rPr lang="en-US" sz="2500"/>
              <a:t>Policy makers and the public rely on information from the United Nations Intergovernmental Panel on Climate Change</a:t>
            </a:r>
          </a:p>
          <a:p>
            <a:pPr marL="458788" indent="-382588">
              <a:lnSpc>
                <a:spcPct val="80000"/>
              </a:lnSpc>
              <a:buFont typeface="Wingdings 2" charset="2"/>
              <a:buChar char=""/>
            </a:pPr>
            <a:endParaRPr lang="en-US" sz="2500"/>
          </a:p>
          <a:p>
            <a:pPr marL="458788" indent="-382588">
              <a:lnSpc>
                <a:spcPct val="80000"/>
              </a:lnSpc>
            </a:pPr>
            <a:r>
              <a:rPr lang="en-US" sz="2500"/>
              <a:t>The latest (2007) IPCC reports show that climate change will cause dire impacts on humanity</a:t>
            </a:r>
          </a:p>
          <a:p>
            <a:pPr marL="458788" indent="-382588">
              <a:lnSpc>
                <a:spcPct val="80000"/>
              </a:lnSpc>
              <a:buFont typeface="Wingdings 2" charset="2"/>
              <a:buChar char=""/>
            </a:pPr>
            <a:endParaRPr lang="en-US" sz="2500"/>
          </a:p>
          <a:p>
            <a:pPr marL="458788" indent="-382588">
              <a:lnSpc>
                <a:spcPct val="80000"/>
              </a:lnSpc>
            </a:pPr>
            <a:r>
              <a:rPr lang="en-US" sz="2500"/>
              <a:t>But because of time constraints, political influence, and consensus requirements, the IPCC reports reflect a </a:t>
            </a:r>
            <a:r>
              <a:rPr lang="en-US" sz="25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best-case analysis </a:t>
            </a:r>
            <a:r>
              <a:rPr lang="en-US" sz="2500"/>
              <a:t>of climate change</a:t>
            </a:r>
          </a:p>
          <a:p>
            <a:pPr marL="762000" lvl="1" indent="-273050">
              <a:lnSpc>
                <a:spcPct val="80000"/>
              </a:lnSpc>
              <a:buFont typeface="Wingdings 2" charset="2"/>
              <a:buChar char=""/>
            </a:pPr>
            <a:endParaRPr lang="en-US" sz="2200"/>
          </a:p>
          <a:p>
            <a:pPr marL="458788" indent="-382588">
              <a:lnSpc>
                <a:spcPct val="80000"/>
              </a:lnSpc>
            </a:pPr>
            <a:r>
              <a:rPr lang="en-US" sz="2500"/>
              <a:t>We will consider the </a:t>
            </a:r>
            <a:r>
              <a:rPr lang="en-US" sz="25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expected case</a:t>
            </a:r>
            <a:endParaRPr lang="en-US" sz="2500">
              <a:latin typeface="Calibri Italic" charset="0"/>
              <a:sym typeface="Calibri Italic" charset="0"/>
            </a:endParaRPr>
          </a:p>
          <a:p>
            <a:pPr marL="762000" lvl="1" indent="-273050">
              <a:lnSpc>
                <a:spcPct val="80000"/>
              </a:lnSpc>
              <a:buFont typeface="Wingdings 2" charset="2"/>
              <a:buChar char=""/>
            </a:pPr>
            <a:r>
              <a:rPr lang="en-US" sz="2200"/>
              <a:t>And show that the IPCC models are too conservative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Risks to Your Business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74800"/>
            <a:ext cx="8229600" cy="5257800"/>
          </a:xfrm>
          <a:ln/>
        </p:spPr>
        <p:txBody>
          <a:bodyPr rIns="132080"/>
          <a:lstStyle/>
          <a:p>
            <a:r>
              <a:rPr lang="en-US" sz="2800"/>
              <a:t>Decline in demand for carbon-intensive products and services</a:t>
            </a:r>
          </a:p>
          <a:p>
            <a:r>
              <a:rPr lang="en-US" sz="2800"/>
              <a:t>Climate change impacts on facilities, employees, suppliers, and customers</a:t>
            </a:r>
          </a:p>
          <a:p>
            <a:pPr marL="782638" lvl="1"/>
            <a:r>
              <a:rPr lang="en-US" sz="2400"/>
              <a:t>Extreme weather, drought, pandemic, war, sea level rise </a:t>
            </a:r>
          </a:p>
          <a:p>
            <a:r>
              <a:rPr lang="en-US" sz="2800"/>
              <a:t>Disruption of “optimized” systems</a:t>
            </a:r>
          </a:p>
          <a:p>
            <a:pPr marL="782638" lvl="1"/>
            <a:r>
              <a:rPr lang="en-US" sz="2400"/>
              <a:t>Watch out for “Just-in-time” and “global supply chain”</a:t>
            </a:r>
          </a:p>
          <a:p>
            <a:pPr marL="782638" lvl="1"/>
            <a:r>
              <a:rPr lang="en-US" sz="2400"/>
              <a:t>Build </a:t>
            </a:r>
            <a:r>
              <a:rPr lang="en-US" sz="2400" u="sng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robustness</a:t>
            </a:r>
            <a:r>
              <a:rPr lang="en-US" sz="2400"/>
              <a:t> into every process and product</a:t>
            </a:r>
          </a:p>
          <a:p>
            <a:r>
              <a:rPr lang="en-US" sz="2800"/>
              <a:t>There will be many unforeseen impacts</a:t>
            </a:r>
          </a:p>
          <a:p>
            <a:pPr marL="782638" lvl="1"/>
            <a:r>
              <a:rPr lang="en-US" sz="2400"/>
              <a:t>Must plan for the unexpected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ln/>
        </p:spPr>
        <p:txBody>
          <a:bodyPr rIns="132080"/>
          <a:lstStyle/>
          <a:p>
            <a:r>
              <a:rPr lang="en-US"/>
              <a:t>What to Do?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What Can You Do?</a:t>
            </a: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Ask your children for forgiveness </a:t>
            </a:r>
          </a:p>
          <a:p>
            <a:r>
              <a:rPr lang="en-US"/>
              <a:t>Buy a fuel-efficient car</a:t>
            </a:r>
          </a:p>
          <a:p>
            <a:r>
              <a:rPr lang="en-US"/>
              <a:t>Eat less beef</a:t>
            </a:r>
          </a:p>
          <a:p>
            <a:r>
              <a:rPr lang="en-US"/>
              <a:t>Change your light bulbs, wear a sweater, etc.</a:t>
            </a:r>
          </a:p>
          <a:p>
            <a:r>
              <a:rPr lang="en-US"/>
              <a:t>Talk to your family, friends, and colleagues</a:t>
            </a:r>
          </a:p>
          <a:p>
            <a:r>
              <a:rPr lang="en-US"/>
              <a:t>Get your company to “Go Green”</a:t>
            </a:r>
          </a:p>
          <a:p>
            <a:r>
              <a:rPr lang="en-US"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Talk to your elected leaders</a:t>
            </a:r>
            <a:endParaRPr lang="en-US">
              <a:latin typeface="Calibri Bold Italic" charset="0"/>
              <a:ea typeface="ヒラギノ角ゴ ProN W6" charset="-128"/>
              <a:cs typeface="ヒラギノ角ゴ ProN W6" charset="-128"/>
              <a:sym typeface="Calibri Bold Italic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What Can Countries Do?</a:t>
            </a: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  <a:ln/>
        </p:spPr>
        <p:txBody>
          <a:bodyPr rIns="132080"/>
          <a:lstStyle/>
          <a:p>
            <a:pPr>
              <a:buClrTx/>
            </a:pPr>
            <a:r>
              <a:rPr lang="en-US" sz="3000"/>
              <a:t>Implement a Cap &amp; Trade system or tax for CO</a:t>
            </a:r>
            <a:r>
              <a:rPr lang="en-US" sz="3000" baseline="-26000"/>
              <a:t>2</a:t>
            </a:r>
          </a:p>
          <a:p>
            <a:pPr>
              <a:buClrTx/>
            </a:pPr>
            <a:r>
              <a:rPr lang="en-US" sz="3000"/>
              <a:t>Mandatory energy efficiency standards</a:t>
            </a:r>
          </a:p>
          <a:p>
            <a:pPr>
              <a:buClrTx/>
            </a:pPr>
            <a:r>
              <a:rPr lang="en-US" sz="3000"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Ban new coal-fired power plants</a:t>
            </a:r>
            <a:endParaRPr lang="en-US" sz="3000">
              <a:latin typeface="Calibri Bold Italic" charset="0"/>
              <a:ea typeface="ヒラギノ角ゴ ProN W6" charset="-128"/>
              <a:cs typeface="ヒラギノ角ゴ ProN W6" charset="-128"/>
              <a:sym typeface="Calibri Bold Italic" charset="0"/>
            </a:endParaRPr>
          </a:p>
          <a:p>
            <a:pPr>
              <a:buClrTx/>
            </a:pPr>
            <a:r>
              <a:rPr lang="en-US" sz="3000"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Quickly Phase out existing coal-fired plants</a:t>
            </a:r>
            <a:endParaRPr lang="en-US" sz="3000">
              <a:latin typeface="Calibri Bold Italic" charset="0"/>
              <a:ea typeface="ヒラギノ角ゴ ProN W6" charset="-128"/>
              <a:cs typeface="ヒラギノ角ゴ ProN W6" charset="-128"/>
              <a:sym typeface="Calibri Bold Italic" charset="0"/>
            </a:endParaRPr>
          </a:p>
          <a:p>
            <a:pPr>
              <a:buClrTx/>
            </a:pPr>
            <a:r>
              <a:rPr lang="en-US" sz="3000"/>
              <a:t>Eliminate subsidies for fossil fuels</a:t>
            </a:r>
          </a:p>
          <a:p>
            <a:pPr>
              <a:buClrTx/>
            </a:pPr>
            <a:r>
              <a:rPr lang="en-US" sz="3000"/>
              <a:t>Give subsidies &amp; incentives for clean energy</a:t>
            </a:r>
          </a:p>
          <a:p>
            <a:pPr>
              <a:buClrTx/>
            </a:pPr>
            <a:r>
              <a:rPr lang="en-US" sz="3000"/>
              <a:t>Increase energy/climate research spending 100x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What Can Countries Do?</a:t>
            </a:r>
            <a:r>
              <a:rPr lang="en-US" sz="1400"/>
              <a:t> </a:t>
            </a:r>
            <a:r>
              <a:rPr lang="en-US" sz="2400"/>
              <a:t>(Cont.)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>
              <a:buClrTx/>
            </a:pPr>
            <a:r>
              <a:rPr lang="en-US" sz="3000"/>
              <a:t>Phase out beef</a:t>
            </a:r>
          </a:p>
          <a:p>
            <a:pPr>
              <a:buClrTx/>
            </a:pPr>
            <a:r>
              <a:rPr lang="en-US" sz="3000"/>
              <a:t>Prepare for extreme weather, drought, global instability, agriculture impacts, sea level rise</a:t>
            </a:r>
          </a:p>
          <a:p>
            <a:pPr>
              <a:buClrTx/>
            </a:pPr>
            <a:r>
              <a:rPr lang="en-US" sz="3000"/>
              <a:t>Research geo-engineering remedies</a:t>
            </a:r>
          </a:p>
          <a:p>
            <a:pPr>
              <a:buClrTx/>
            </a:pPr>
            <a:r>
              <a:rPr lang="en-US" sz="3000"/>
              <a:t>Develop 3rd and 4th generation nuclear plants </a:t>
            </a:r>
          </a:p>
          <a:p>
            <a:pPr>
              <a:buClrTx/>
            </a:pPr>
            <a:r>
              <a:rPr lang="en-US" sz="3000"/>
              <a:t>Support global family planning</a:t>
            </a:r>
          </a:p>
          <a:p>
            <a:pPr>
              <a:buClrTx/>
            </a:pPr>
            <a:r>
              <a:rPr lang="en-US" sz="3000"/>
              <a:t>Support &amp; sign an aggressive treaty in Mexico City in 2010 (Copenhagen follow-on)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Geo-Engineering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0200" y="1574800"/>
            <a:ext cx="8470900" cy="5257800"/>
          </a:xfrm>
          <a:ln/>
        </p:spPr>
        <p:txBody>
          <a:bodyPr rIns="132080"/>
          <a:lstStyle/>
          <a:p>
            <a:pPr>
              <a:buClrTx/>
            </a:pPr>
            <a:r>
              <a:rPr lang="en-US" sz="3000"/>
              <a:t>Intentional planet-wide changes meant to mitigate impacts of global warming</a:t>
            </a:r>
            <a:br>
              <a:rPr lang="en-US" sz="3000"/>
            </a:br>
            <a:endParaRPr lang="en-US" sz="3000"/>
          </a:p>
          <a:p>
            <a:pPr>
              <a:buClrTx/>
            </a:pPr>
            <a:r>
              <a:rPr lang="en-US" sz="3000"/>
              <a:t>Probably our only hope because, at this point, reducing emissions alone won’t be enough</a:t>
            </a:r>
          </a:p>
          <a:p>
            <a:pPr marL="782638" lvl="1">
              <a:buClrTx/>
            </a:pPr>
            <a:r>
              <a:rPr lang="en-US"/>
              <a:t>But we still need to dramatically reduce emissions!</a:t>
            </a:r>
            <a:r>
              <a:rPr lang="en-US" sz="3000"/>
              <a:t/>
            </a:r>
            <a:br>
              <a:rPr lang="en-US" sz="3000"/>
            </a:br>
            <a:endParaRPr lang="en-US" sz="3000"/>
          </a:p>
          <a:p>
            <a:pPr>
              <a:buClrTx/>
            </a:pPr>
            <a:r>
              <a:rPr lang="en-US" sz="3000"/>
              <a:t>Like chemotherapy, many geo-engineering solutions have bad side-effects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ln/>
        </p:spPr>
        <p:txBody>
          <a:bodyPr rIns="132080"/>
          <a:lstStyle/>
          <a:p>
            <a:r>
              <a:rPr lang="en-US"/>
              <a:t>Geo-Engineering Examples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Block Sunlight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 sz="2800"/>
              <a:t>Put smoke in the upper atmosphere or </a:t>
            </a:r>
            <a:br>
              <a:rPr lang="en-US" sz="2800"/>
            </a:br>
            <a:r>
              <a:rPr lang="en-US" sz="2800"/>
              <a:t>use ships to create low-level clouds</a:t>
            </a:r>
          </a:p>
          <a:p>
            <a:pPr marL="782638" lvl="1"/>
            <a:r>
              <a:rPr lang="en-US" sz="2400"/>
              <a:t>Stop the permafrost and Greenland from melting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0" y="3436938"/>
            <a:ext cx="5181600" cy="3482975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04813" y="3436938"/>
            <a:ext cx="4735513" cy="3482975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Put Iron in the Ocean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>
              <a:buClrTx/>
              <a:buFont typeface="Calibri" charset="0"/>
              <a:buChar char="•"/>
            </a:pPr>
            <a:r>
              <a:rPr lang="en-US" sz="2400"/>
              <a:t>Grows algae, which eat CO</a:t>
            </a:r>
            <a:r>
              <a:rPr lang="en-US" sz="2400" baseline="-25000"/>
              <a:t>2</a:t>
            </a:r>
            <a:r>
              <a:rPr lang="en-US" sz="2400"/>
              <a:t> then die and sink to bottom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9100" y="2832100"/>
            <a:ext cx="5913438" cy="40513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2075" y="2835275"/>
            <a:ext cx="4438650" cy="4043363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 sz="4000"/>
              <a:t>Bell Curve of Possible Outcomes</a:t>
            </a:r>
            <a:br>
              <a:rPr lang="en-US" sz="4000"/>
            </a:br>
            <a:endParaRPr lang="en-US" sz="4000"/>
          </a:p>
        </p:txBody>
      </p:sp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219200" y="1676400"/>
            <a:ext cx="6710363" cy="3595688"/>
            <a:chOff x="0" y="0"/>
            <a:chExt cx="4227" cy="2265"/>
          </a:xfrm>
        </p:grpSpPr>
        <p:sp>
          <p:nvSpPr>
            <p:cNvPr id="14339" name="AutoShape 3"/>
            <p:cNvSpPr>
              <a:spLocks/>
            </p:cNvSpPr>
            <p:nvPr/>
          </p:nvSpPr>
          <p:spPr bwMode="auto">
            <a:xfrm>
              <a:off x="0" y="14"/>
              <a:ext cx="4227" cy="2251"/>
            </a:xfrm>
            <a:custGeom>
              <a:avLst/>
              <a:gdLst>
                <a:gd name="T0" fmla="*/ 10800 w 21600"/>
                <a:gd name="T1" fmla="+- 0 10800 138"/>
                <a:gd name="T2" fmla="*/ 10800 h 21462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1462">
                  <a:moveTo>
                    <a:pt x="0" y="21462"/>
                  </a:moveTo>
                  <a:cubicBezTo>
                    <a:pt x="965" y="21181"/>
                    <a:pt x="1931" y="20901"/>
                    <a:pt x="2706" y="20310"/>
                  </a:cubicBezTo>
                  <a:cubicBezTo>
                    <a:pt x="3481" y="19720"/>
                    <a:pt x="4138" y="18937"/>
                    <a:pt x="4652" y="17919"/>
                  </a:cubicBezTo>
                  <a:cubicBezTo>
                    <a:pt x="5167" y="16900"/>
                    <a:pt x="5586" y="15040"/>
                    <a:pt x="5792" y="14198"/>
                  </a:cubicBezTo>
                  <a:cubicBezTo>
                    <a:pt x="5997" y="13356"/>
                    <a:pt x="5815" y="13858"/>
                    <a:pt x="5887" y="12869"/>
                  </a:cubicBezTo>
                  <a:cubicBezTo>
                    <a:pt x="5958" y="11880"/>
                    <a:pt x="5942" y="9887"/>
                    <a:pt x="6219" y="8263"/>
                  </a:cubicBezTo>
                  <a:cubicBezTo>
                    <a:pt x="6496" y="6639"/>
                    <a:pt x="6963" y="4439"/>
                    <a:pt x="7548" y="3125"/>
                  </a:cubicBezTo>
                  <a:cubicBezTo>
                    <a:pt x="8134" y="1811"/>
                    <a:pt x="9154" y="895"/>
                    <a:pt x="9732" y="379"/>
                  </a:cubicBezTo>
                  <a:cubicBezTo>
                    <a:pt x="10309" y="-138"/>
                    <a:pt x="10610" y="24"/>
                    <a:pt x="11014" y="24"/>
                  </a:cubicBezTo>
                  <a:cubicBezTo>
                    <a:pt x="11417" y="24"/>
                    <a:pt x="11734" y="128"/>
                    <a:pt x="12153" y="379"/>
                  </a:cubicBezTo>
                  <a:cubicBezTo>
                    <a:pt x="12572" y="630"/>
                    <a:pt x="13063" y="851"/>
                    <a:pt x="13530" y="1530"/>
                  </a:cubicBezTo>
                  <a:cubicBezTo>
                    <a:pt x="13996" y="2210"/>
                    <a:pt x="14582" y="3405"/>
                    <a:pt x="14954" y="4454"/>
                  </a:cubicBezTo>
                  <a:cubicBezTo>
                    <a:pt x="15326" y="5502"/>
                    <a:pt x="15587" y="6727"/>
                    <a:pt x="15761" y="7820"/>
                  </a:cubicBezTo>
                  <a:cubicBezTo>
                    <a:pt x="15935" y="8912"/>
                    <a:pt x="15943" y="10123"/>
                    <a:pt x="15998" y="11009"/>
                  </a:cubicBezTo>
                  <a:cubicBezTo>
                    <a:pt x="16054" y="11895"/>
                    <a:pt x="16006" y="12323"/>
                    <a:pt x="16093" y="13135"/>
                  </a:cubicBezTo>
                  <a:cubicBezTo>
                    <a:pt x="16180" y="13947"/>
                    <a:pt x="16331" y="15143"/>
                    <a:pt x="16520" y="15881"/>
                  </a:cubicBezTo>
                  <a:cubicBezTo>
                    <a:pt x="16710" y="16619"/>
                    <a:pt x="16892" y="16929"/>
                    <a:pt x="17233" y="17564"/>
                  </a:cubicBezTo>
                  <a:cubicBezTo>
                    <a:pt x="17573" y="18199"/>
                    <a:pt x="18063" y="19129"/>
                    <a:pt x="18562" y="19690"/>
                  </a:cubicBezTo>
                  <a:cubicBezTo>
                    <a:pt x="19060" y="20251"/>
                    <a:pt x="19717" y="20635"/>
                    <a:pt x="20223" y="20930"/>
                  </a:cubicBezTo>
                  <a:cubicBezTo>
                    <a:pt x="20730" y="21226"/>
                    <a:pt x="21600" y="21462"/>
                    <a:pt x="21600" y="21462"/>
                  </a:cubicBezTo>
                </a:path>
              </a:pathLst>
            </a:custGeom>
            <a:noFill/>
            <a:ln w="76200" cap="flat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0" name="Rectangle 4"/>
            <p:cNvSpPr>
              <a:spLocks/>
            </p:cNvSpPr>
            <p:nvPr/>
          </p:nvSpPr>
          <p:spPr bwMode="auto">
            <a:xfrm>
              <a:off x="0" y="0"/>
              <a:ext cx="4227" cy="2265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41" name="Rectangle 5"/>
          <p:cNvSpPr>
            <a:spLocks/>
          </p:cNvSpPr>
          <p:nvPr/>
        </p:nvSpPr>
        <p:spPr bwMode="auto">
          <a:xfrm>
            <a:off x="2133600" y="5410200"/>
            <a:ext cx="1943100" cy="660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4000" b="1">
                <a:solidFill>
                  <a:schemeClr val="tx1"/>
                </a:solidFill>
                <a:ea typeface="Arial" charset="0"/>
                <a:cs typeface="Arial" charset="0"/>
              </a:rPr>
              <a:t>IPCC	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rot="10800000" flipH="1">
            <a:off x="2895600" y="4876800"/>
            <a:ext cx="1588" cy="381000"/>
          </a:xfrm>
          <a:prstGeom prst="line">
            <a:avLst/>
          </a:prstGeom>
          <a:noFill/>
          <a:ln w="254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rot="10800000" flipH="1">
            <a:off x="6400800" y="4800600"/>
            <a:ext cx="1588" cy="455613"/>
          </a:xfrm>
          <a:prstGeom prst="line">
            <a:avLst/>
          </a:prstGeom>
          <a:noFill/>
          <a:ln w="254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2743200" y="4267200"/>
            <a:ext cx="304800" cy="304800"/>
            <a:chOff x="0" y="0"/>
            <a:chExt cx="192" cy="192"/>
          </a:xfrm>
        </p:grpSpPr>
        <p:sp>
          <p:nvSpPr>
            <p:cNvPr id="14345" name="Oval 9"/>
            <p:cNvSpPr>
              <a:spLocks/>
            </p:cNvSpPr>
            <p:nvPr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rgbClr val="A2A2A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6" name="Rectangle 10"/>
            <p:cNvSpPr>
              <a:spLocks/>
            </p:cNvSpPr>
            <p:nvPr/>
          </p:nvSpPr>
          <p:spPr bwMode="auto">
            <a:xfrm>
              <a:off x="28" y="28"/>
              <a:ext cx="135" cy="135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47" name="Group 11"/>
          <p:cNvGrpSpPr>
            <a:grpSpLocks/>
          </p:cNvGrpSpPr>
          <p:nvPr/>
        </p:nvGrpSpPr>
        <p:grpSpPr bwMode="auto">
          <a:xfrm>
            <a:off x="6248400" y="4267200"/>
            <a:ext cx="304800" cy="304800"/>
            <a:chOff x="0" y="0"/>
            <a:chExt cx="192" cy="192"/>
          </a:xfrm>
        </p:grpSpPr>
        <p:sp>
          <p:nvSpPr>
            <p:cNvPr id="14348" name="Oval 12"/>
            <p:cNvSpPr>
              <a:spLocks/>
            </p:cNvSpPr>
            <p:nvPr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rgbClr val="A2A2A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9" name="Rectangle 13"/>
            <p:cNvSpPr>
              <a:spLocks/>
            </p:cNvSpPr>
            <p:nvPr/>
          </p:nvSpPr>
          <p:spPr bwMode="auto">
            <a:xfrm>
              <a:off x="28" y="28"/>
              <a:ext cx="135" cy="135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50" name="Rectangle 14"/>
          <p:cNvSpPr>
            <a:spLocks/>
          </p:cNvSpPr>
          <p:nvPr/>
        </p:nvSpPr>
        <p:spPr bwMode="auto">
          <a:xfrm>
            <a:off x="3810000" y="2362200"/>
            <a:ext cx="1763713" cy="660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4000">
                <a:solidFill>
                  <a:schemeClr val="tx1"/>
                </a:solidFill>
                <a:ea typeface="Arial" charset="0"/>
                <a:cs typeface="Arial" charset="0"/>
              </a:rPr>
              <a:t>Biblical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 rot="10800000" flipH="1">
            <a:off x="4572000" y="1905000"/>
            <a:ext cx="1588" cy="455613"/>
          </a:xfrm>
          <a:prstGeom prst="line">
            <a:avLst/>
          </a:prstGeom>
          <a:noFill/>
          <a:ln w="254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352" name="Group 16"/>
          <p:cNvGrpSpPr>
            <a:grpSpLocks/>
          </p:cNvGrpSpPr>
          <p:nvPr/>
        </p:nvGrpSpPr>
        <p:grpSpPr bwMode="auto">
          <a:xfrm>
            <a:off x="4419600" y="1524000"/>
            <a:ext cx="304800" cy="304800"/>
            <a:chOff x="0" y="0"/>
            <a:chExt cx="192" cy="192"/>
          </a:xfrm>
        </p:grpSpPr>
        <p:sp>
          <p:nvSpPr>
            <p:cNvPr id="14353" name="Oval 17"/>
            <p:cNvSpPr>
              <a:spLocks/>
            </p:cNvSpPr>
            <p:nvPr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rgbClr val="A2A2A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4" name="Rectangle 18"/>
            <p:cNvSpPr>
              <a:spLocks/>
            </p:cNvSpPr>
            <p:nvPr/>
          </p:nvSpPr>
          <p:spPr bwMode="auto">
            <a:xfrm>
              <a:off x="28" y="28"/>
              <a:ext cx="135" cy="135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55" name="Rectangle 19"/>
          <p:cNvSpPr>
            <a:spLocks/>
          </p:cNvSpPr>
          <p:nvPr/>
        </p:nvSpPr>
        <p:spPr bwMode="auto">
          <a:xfrm>
            <a:off x="4876800" y="5410200"/>
            <a:ext cx="3124200" cy="660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4000" b="1">
                <a:solidFill>
                  <a:schemeClr val="tx1"/>
                </a:solidFill>
                <a:ea typeface="Arial" charset="0"/>
                <a:cs typeface="Arial" charset="0"/>
              </a:rPr>
              <a:t>Game Over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 animBg="1"/>
      <p:bldP spid="14343" grpId="0" animBg="1"/>
      <p:bldP spid="14350" grpId="0" autoUpdateAnimBg="0"/>
      <p:bldP spid="14351" grpId="0" animBg="1"/>
      <p:bldP spid="14355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Turn Plants into Biochar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 sz="2400"/>
              <a:t>Turns into solid carbon instead of CO</a:t>
            </a:r>
            <a:r>
              <a:rPr lang="en-US" sz="2400" baseline="-25000"/>
              <a:t>2</a:t>
            </a:r>
            <a:endParaRPr lang="en-US" sz="2400"/>
          </a:p>
          <a:p>
            <a:r>
              <a:rPr lang="en-US" sz="2400"/>
              <a:t>Put back on ground... helps plants grow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5600" y="2895600"/>
            <a:ext cx="4968875" cy="39497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2550" y="2890838"/>
            <a:ext cx="5892800" cy="3954462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Reforest the Planet</a:t>
            </a:r>
          </a:p>
        </p:txBody>
      </p:sp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1712913"/>
            <a:ext cx="9170988" cy="5132387"/>
            <a:chOff x="0" y="0"/>
            <a:chExt cx="5777" cy="3232"/>
          </a:xfrm>
        </p:grpSpPr>
        <p:pic>
          <p:nvPicPr>
            <p:cNvPr id="6144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77" cy="1611"/>
            </a:xfrm>
            <a:prstGeom prst="rect">
              <a:avLst/>
            </a:prstGeom>
            <a:noFill/>
            <a:ln w="12700" cap="flat">
              <a:noFill/>
              <a:round/>
              <a:headEnd/>
              <a:tailEnd/>
            </a:ln>
          </p:spPr>
        </p:pic>
        <p:pic>
          <p:nvPicPr>
            <p:cNvPr id="6144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620"/>
              <a:ext cx="5777" cy="1612"/>
            </a:xfrm>
            <a:prstGeom prst="rect">
              <a:avLst/>
            </a:prstGeom>
            <a:noFill/>
            <a:ln w="12700" cap="flat">
              <a:noFill/>
              <a:round/>
              <a:headEnd/>
              <a:tailEnd/>
            </a:ln>
          </p:spPr>
        </p:pic>
      </p:grp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72575" cy="6908800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90500" y="215900"/>
            <a:ext cx="4699000" cy="2692400"/>
          </a:xfrm>
          <a:ln/>
        </p:spPr>
        <p:txBody>
          <a:bodyPr rIns="132080"/>
          <a:lstStyle/>
          <a:p>
            <a:pPr marL="0" indent="0">
              <a:buFont typeface="Arial" charset="0"/>
              <a:buNone/>
            </a:pPr>
            <a:r>
              <a:rPr lang="en-US" sz="2800"/>
              <a:t>Build Large Scale Carbon Capture and Storage Systems</a:t>
            </a:r>
          </a:p>
          <a:p>
            <a:pPr marL="0" indent="0">
              <a:buFont typeface="Arial" charset="0"/>
              <a:buNone/>
            </a:pPr>
            <a:endParaRPr lang="en-US" sz="1400"/>
          </a:p>
          <a:p>
            <a:pPr marL="0" indent="0">
              <a:buFont typeface="Arial" charset="0"/>
              <a:buNone/>
            </a:pPr>
            <a:r>
              <a:rPr lang="en-US" sz="2400"/>
              <a:t>Suck CO</a:t>
            </a:r>
            <a:r>
              <a:rPr lang="en-US" sz="2400" baseline="-25000"/>
              <a:t>2</a:t>
            </a:r>
            <a:r>
              <a:rPr lang="en-US" sz="2400"/>
              <a:t> directly out of the air &amp; pump it underground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Some Good News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36700"/>
            <a:ext cx="8229600" cy="5257800"/>
          </a:xfrm>
          <a:ln/>
        </p:spPr>
        <p:txBody>
          <a:bodyPr rIns="132080"/>
          <a:lstStyle/>
          <a:p>
            <a:r>
              <a:rPr lang="en-US"/>
              <a:t>We can still avoid the worst effects of </a:t>
            </a:r>
            <a:br>
              <a:rPr lang="en-US"/>
            </a:br>
            <a:r>
              <a:rPr lang="en-US"/>
              <a:t>climate change</a:t>
            </a:r>
          </a:p>
          <a:p>
            <a:pPr marL="782638" lvl="1"/>
            <a:r>
              <a:rPr lang="en-US" sz="2200"/>
              <a:t>But must act now</a:t>
            </a:r>
          </a:p>
          <a:p>
            <a:pPr marL="782638" lvl="1"/>
            <a:r>
              <a:rPr lang="en-US" sz="2200"/>
              <a:t>Need to phase out coal plants in 10 to 20 years and </a:t>
            </a:r>
            <a:br>
              <a:rPr lang="en-US" sz="2200"/>
            </a:br>
            <a:r>
              <a:rPr lang="en-US" sz="2200"/>
              <a:t>keep tar sands and oil shale in the ground</a:t>
            </a:r>
          </a:p>
          <a:p>
            <a:pPr marL="782638" lvl="1"/>
            <a:r>
              <a:rPr lang="en-US" sz="2200"/>
              <a:t>Move back to 350 ppm (from 387 now)</a:t>
            </a:r>
            <a:br>
              <a:rPr lang="en-US" sz="2200"/>
            </a:br>
            <a:endParaRPr lang="en-US" sz="2200"/>
          </a:p>
          <a:p>
            <a:r>
              <a:rPr lang="en-US"/>
              <a:t>Transitioning to a low-carbon world is the biggest economic opportunity ever!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Further Reading</a:t>
            </a:r>
          </a:p>
        </p:txBody>
      </p:sp>
      <p:pic>
        <p:nvPicPr>
          <p:cNvPr id="64514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1154113" cy="174466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451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3800" y="2290763"/>
            <a:ext cx="1219200" cy="1824037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4516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213" y="3581400"/>
            <a:ext cx="1166812" cy="16605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4517" name="Rectangle 5"/>
          <p:cNvSpPr>
            <a:spLocks/>
          </p:cNvSpPr>
          <p:nvPr/>
        </p:nvSpPr>
        <p:spPr bwMode="auto">
          <a:xfrm>
            <a:off x="1600200" y="1752600"/>
            <a:ext cx="5246688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 i="1">
                <a:solidFill>
                  <a:schemeClr val="tx1"/>
                </a:solidFill>
                <a:ea typeface="Arial" charset="0"/>
                <a:cs typeface="Arial" charset="0"/>
              </a:rPr>
              <a:t>The Weather Makers 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by Tim Flannery</a:t>
            </a:r>
          </a:p>
        </p:txBody>
      </p:sp>
      <p:sp>
        <p:nvSpPr>
          <p:cNvPr id="64518" name="Rectangle 6"/>
          <p:cNvSpPr>
            <a:spLocks/>
          </p:cNvSpPr>
          <p:nvPr/>
        </p:nvSpPr>
        <p:spPr bwMode="auto">
          <a:xfrm>
            <a:off x="1701800" y="2971800"/>
            <a:ext cx="5737225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 i="1">
                <a:solidFill>
                  <a:schemeClr val="tx1"/>
                </a:solidFill>
                <a:ea typeface="Arial" charset="0"/>
                <a:cs typeface="Arial" charset="0"/>
              </a:rPr>
              <a:t>With Speed and Violence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by Fred Pearce</a:t>
            </a:r>
          </a:p>
        </p:txBody>
      </p:sp>
      <p:sp>
        <p:nvSpPr>
          <p:cNvPr id="64519" name="Rectangle 7"/>
          <p:cNvSpPr>
            <a:spLocks/>
          </p:cNvSpPr>
          <p:nvPr/>
        </p:nvSpPr>
        <p:spPr bwMode="auto">
          <a:xfrm>
            <a:off x="1524000" y="4114800"/>
            <a:ext cx="3870325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 i="1">
                <a:solidFill>
                  <a:schemeClr val="tx1"/>
                </a:solidFill>
                <a:ea typeface="Arial" charset="0"/>
                <a:cs typeface="Arial" charset="0"/>
              </a:rPr>
              <a:t>Six Degrees 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by Mark Lynas</a:t>
            </a:r>
          </a:p>
        </p:txBody>
      </p:sp>
      <p:sp>
        <p:nvSpPr>
          <p:cNvPr id="64520" name="Rectangle 8"/>
          <p:cNvSpPr>
            <a:spLocks/>
          </p:cNvSpPr>
          <p:nvPr/>
        </p:nvSpPr>
        <p:spPr bwMode="auto">
          <a:xfrm>
            <a:off x="101600" y="5067300"/>
            <a:ext cx="7340600" cy="146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r"/>
            <a:r>
              <a:rPr lang="en-US" sz="2400" i="1">
                <a:solidFill>
                  <a:schemeClr val="tx1"/>
                </a:solidFill>
                <a:ea typeface="Arial" charset="0"/>
                <a:cs typeface="Arial" charset="0"/>
              </a:rPr>
              <a:t>Storms of Our Grandchildren:</a:t>
            </a:r>
          </a:p>
          <a:p>
            <a:pPr marL="39688" algn="r"/>
            <a:r>
              <a:rPr lang="en-US" sz="2200" i="1">
                <a:solidFill>
                  <a:schemeClr val="tx1"/>
                </a:solidFill>
                <a:ea typeface="Arial" charset="0"/>
                <a:cs typeface="Arial" charset="0"/>
              </a:rPr>
              <a:t>The Truth About the Coming Climate Catastrophe and Our Last Chance to Save Humanity</a:t>
            </a:r>
            <a:endParaRPr lang="en-US" sz="2300">
              <a:solidFill>
                <a:schemeClr val="tx1"/>
              </a:solidFill>
              <a:ea typeface="Lucida Grande" charset="0"/>
              <a:cs typeface="Lucida Grande" charset="0"/>
            </a:endParaRPr>
          </a:p>
          <a:p>
            <a:pPr marL="39688" algn="r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by James Hansen (coming Dec. 8)</a:t>
            </a:r>
          </a:p>
        </p:txBody>
      </p:sp>
      <p:pic>
        <p:nvPicPr>
          <p:cNvPr id="6452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31100" y="4481513"/>
            <a:ext cx="1244600" cy="1830387"/>
          </a:xfrm>
          <a:prstGeom prst="rect">
            <a:avLst/>
          </a:prstGeom>
          <a:noFill/>
          <a:ln w="12700" cap="flat">
            <a:noFill/>
            <a:round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For More Information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0" indent="0" algn="ctr">
              <a:buFont typeface="Arial" charset="0"/>
              <a:buNone/>
            </a:pPr>
            <a:endParaRPr lang="en-US"/>
          </a:p>
          <a:p>
            <a:pPr marL="0" indent="0" algn="ctr">
              <a:buFont typeface="Arial" charset="0"/>
              <a:buNone/>
            </a:pPr>
            <a:endParaRPr lang="en-US"/>
          </a:p>
          <a:p>
            <a:pPr marL="0" indent="0" algn="ctr">
              <a:buFont typeface="Arial" charset="0"/>
              <a:buNone/>
            </a:pPr>
            <a:r>
              <a:rPr lang="en-US"/>
              <a:t>Please visit:</a:t>
            </a:r>
          </a:p>
          <a:p>
            <a:pPr marL="0" indent="0" algn="ctr">
              <a:buFont typeface="Arial" charset="0"/>
              <a:buNone/>
            </a:pPr>
            <a:r>
              <a:rPr lang="en-US" sz="5000"/>
              <a:t>www.ClimatePlace.org</a:t>
            </a:r>
          </a:p>
          <a:p>
            <a:pPr marL="0" indent="0" algn="ctr">
              <a:buFont typeface="Arial" charset="0"/>
              <a:buNone/>
            </a:pPr>
            <a:endParaRPr lang="en-US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603500"/>
            <a:ext cx="8229600" cy="1639888"/>
          </a:xfrm>
          <a:ln/>
        </p:spPr>
        <p:txBody>
          <a:bodyPr rIns="132080"/>
          <a:lstStyle/>
          <a:p>
            <a:r>
              <a:rPr lang="en-US" sz="5900"/>
              <a:t>Q &amp; A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3413125"/>
            <a:ext cx="6956425" cy="200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2313" y="1665288"/>
            <a:ext cx="7772400" cy="2906712"/>
          </a:xfrm>
          <a:ln/>
        </p:spPr>
        <p:txBody>
          <a:bodyPr rIns="132080" anchor="b"/>
          <a:lstStyle/>
          <a:p>
            <a:pPr marL="39688" indent="0">
              <a:buFont typeface="Arial" charset="0"/>
              <a:buNone/>
            </a:pPr>
            <a:endParaRPr lang="en-US" sz="2000"/>
          </a:p>
          <a:p>
            <a:pPr marL="39688" indent="0">
              <a:buFont typeface="Arial" charset="0"/>
              <a:buNone/>
            </a:pPr>
            <a:r>
              <a:rPr lang="en-US" sz="2000"/>
              <a:t>Please think</a:t>
            </a:r>
          </a:p>
        </p:txBody>
      </p:sp>
      <p:sp>
        <p:nvSpPr>
          <p:cNvPr id="67587" name="Rectangle 3"/>
          <p:cNvSpPr>
            <a:spLocks/>
          </p:cNvSpPr>
          <p:nvPr/>
        </p:nvSpPr>
        <p:spPr bwMode="auto">
          <a:xfrm>
            <a:off x="723900" y="5130800"/>
            <a:ext cx="5715000" cy="850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Dan Miller</a:t>
            </a:r>
          </a:p>
          <a:p>
            <a:pPr marL="39688"/>
            <a:r>
              <a:rPr lang="en-US" sz="2800">
                <a:solidFill>
                  <a:schemeClr val="tx1"/>
                </a:solidFill>
                <a:ea typeface="Arial" charset="0"/>
                <a:cs typeface="Arial" charset="0"/>
              </a:rPr>
              <a:t>www.ClimatePlace.org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 spd="med"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 spd="med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uild="p" autoUpdateAnimBg="0" advAuto="200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77800" y="850900"/>
            <a:ext cx="8661400" cy="6007100"/>
          </a:xfrm>
          <a:ln/>
        </p:spPr>
        <p:txBody>
          <a:bodyPr rIns="132080"/>
          <a:lstStyle/>
          <a:p>
            <a:pPr marL="0" indent="0" algn="just">
              <a:buFont typeface="Arial" charset="0"/>
              <a:buNone/>
            </a:pPr>
            <a:r>
              <a:rPr lang="en-US" sz="2600" i="1">
                <a:latin typeface="Arial" charset="0"/>
                <a:ea typeface="Arial" charset="0"/>
                <a:cs typeface="Arial" charset="0"/>
                <a:sym typeface="Arial" charset="0"/>
              </a:rPr>
              <a:t>“They go on in strange paradox, decided only to be undecided, resolved to be irresolute, adamant for drift, solid for fluidity, all-powerful to be impotent…  Owing to past neglect, in the face of the plainest warnings, we have entered upon a period of danger.  The era of procrastination, of half measures, of soothing and baffling expedience of delays, is coming to its close.  In its place we are entering a period of consequences….  We cannot avoid this period, we are in it now…” </a:t>
            </a:r>
            <a:endParaRPr lang="en-US" sz="2600" i="1">
              <a:latin typeface="Arial" charset="0"/>
              <a:sym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en-US" sz="2400">
                <a:latin typeface="Arial" charset="0"/>
                <a:sym typeface="Arial" charset="0"/>
              </a:rPr>
              <a:t/>
            </a:r>
            <a:br>
              <a:rPr lang="en-US" sz="2400">
                <a:latin typeface="Arial" charset="0"/>
                <a:sym typeface="Arial" charset="0"/>
              </a:rPr>
            </a:br>
            <a:r>
              <a:rPr lang="en-US" sz="2400">
                <a:latin typeface="Arial" charset="0"/>
                <a:ea typeface="Arial" charset="0"/>
                <a:cs typeface="Arial" charset="0"/>
                <a:sym typeface="Arial" charset="0"/>
              </a:rPr>
              <a:t>                 - Winston Churchill, November 12, 1936</a:t>
            </a:r>
            <a:endParaRPr lang="en-US" sz="2400">
              <a:latin typeface="Arial" charset="0"/>
              <a:sym typeface="Arial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“Black Swan”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Rare event beyond the realm of normal expectations</a:t>
            </a:r>
          </a:p>
          <a:p>
            <a:r>
              <a:rPr lang="en-US"/>
              <a:t>Usually hard to predict</a:t>
            </a:r>
          </a:p>
          <a:p>
            <a:r>
              <a:rPr lang="en-US"/>
              <a:t>Large impact – changes everything</a:t>
            </a:r>
          </a:p>
          <a:p>
            <a:r>
              <a:rPr lang="en-US"/>
              <a:t>Usually “predicted” in hindsight</a:t>
            </a:r>
          </a:p>
          <a:p>
            <a:r>
              <a:rPr lang="en-US"/>
              <a:t>Examples: Transistor, 9-11,</a:t>
            </a:r>
            <a:br>
              <a:rPr lang="en-US"/>
            </a:br>
            <a:r>
              <a:rPr lang="en-US"/>
              <a:t>Internet, Global Warming</a:t>
            </a:r>
          </a:p>
        </p:txBody>
      </p:sp>
      <p:pic>
        <p:nvPicPr>
          <p:cNvPr id="15363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4572000"/>
            <a:ext cx="2590800" cy="19431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“Black Swan”</a:t>
            </a:r>
          </a:p>
        </p:txBody>
      </p:sp>
      <p:sp>
        <p:nvSpPr>
          <p:cNvPr id="16386" name="Line 2"/>
          <p:cNvSpPr>
            <a:spLocks noChangeShapeType="1"/>
          </p:cNvSpPr>
          <p:nvPr/>
        </p:nvSpPr>
        <p:spPr bwMode="auto">
          <a:xfrm flipH="1">
            <a:off x="1868488" y="2135188"/>
            <a:ext cx="1587" cy="34290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870075" y="5562600"/>
            <a:ext cx="5638800" cy="15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1862138" y="2890838"/>
            <a:ext cx="4772025" cy="917575"/>
            <a:chOff x="0" y="0"/>
            <a:chExt cx="3005" cy="578"/>
          </a:xfrm>
        </p:grpSpPr>
        <p:sp>
          <p:nvSpPr>
            <p:cNvPr id="16389" name="AutoShape 5"/>
            <p:cNvSpPr>
              <a:spLocks/>
            </p:cNvSpPr>
            <p:nvPr/>
          </p:nvSpPr>
          <p:spPr bwMode="auto">
            <a:xfrm>
              <a:off x="1" y="1"/>
              <a:ext cx="3004" cy="577"/>
            </a:xfrm>
            <a:custGeom>
              <a:avLst/>
              <a:gdLst>
                <a:gd name="T0" fmla="+- 0 10800 9"/>
                <a:gd name="T1" fmla="*/ T0 w 21591"/>
                <a:gd name="T2" fmla="+- 0 10800 37"/>
                <a:gd name="T3" fmla="*/ 10800 h 21563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1" h="21563">
                  <a:moveTo>
                    <a:pt x="0" y="21563"/>
                  </a:moveTo>
                  <a:cubicBezTo>
                    <a:pt x="412" y="19955"/>
                    <a:pt x="-9" y="21449"/>
                    <a:pt x="471" y="20200"/>
                  </a:cubicBezTo>
                  <a:cubicBezTo>
                    <a:pt x="528" y="20054"/>
                    <a:pt x="570" y="19770"/>
                    <a:pt x="629" y="19655"/>
                  </a:cubicBezTo>
                  <a:cubicBezTo>
                    <a:pt x="712" y="19492"/>
                    <a:pt x="803" y="19465"/>
                    <a:pt x="891" y="19382"/>
                  </a:cubicBezTo>
                  <a:cubicBezTo>
                    <a:pt x="1250" y="19043"/>
                    <a:pt x="1189" y="19144"/>
                    <a:pt x="1572" y="18837"/>
                  </a:cubicBezTo>
                  <a:cubicBezTo>
                    <a:pt x="1663" y="18764"/>
                    <a:pt x="2043" y="18442"/>
                    <a:pt x="2148" y="18292"/>
                  </a:cubicBezTo>
                  <a:cubicBezTo>
                    <a:pt x="2255" y="18141"/>
                    <a:pt x="2463" y="17747"/>
                    <a:pt x="2463" y="17747"/>
                  </a:cubicBezTo>
                  <a:cubicBezTo>
                    <a:pt x="2637" y="17838"/>
                    <a:pt x="2811" y="18020"/>
                    <a:pt x="2987" y="18020"/>
                  </a:cubicBezTo>
                  <a:cubicBezTo>
                    <a:pt x="3145" y="18020"/>
                    <a:pt x="3303" y="17908"/>
                    <a:pt x="3459" y="17747"/>
                  </a:cubicBezTo>
                  <a:cubicBezTo>
                    <a:pt x="3567" y="17634"/>
                    <a:pt x="3666" y="17353"/>
                    <a:pt x="3773" y="17202"/>
                  </a:cubicBezTo>
                  <a:cubicBezTo>
                    <a:pt x="3859" y="17080"/>
                    <a:pt x="3948" y="17020"/>
                    <a:pt x="4035" y="16929"/>
                  </a:cubicBezTo>
                  <a:cubicBezTo>
                    <a:pt x="4217" y="15985"/>
                    <a:pt x="4224" y="15512"/>
                    <a:pt x="4559" y="16384"/>
                  </a:cubicBezTo>
                  <a:cubicBezTo>
                    <a:pt x="4608" y="16513"/>
                    <a:pt x="4594" y="16929"/>
                    <a:pt x="4611" y="17202"/>
                  </a:cubicBezTo>
                  <a:cubicBezTo>
                    <a:pt x="4691" y="16926"/>
                    <a:pt x="4817" y="16384"/>
                    <a:pt x="4926" y="16384"/>
                  </a:cubicBezTo>
                  <a:cubicBezTo>
                    <a:pt x="4981" y="16384"/>
                    <a:pt x="5031" y="16566"/>
                    <a:pt x="5083" y="16657"/>
                  </a:cubicBezTo>
                  <a:cubicBezTo>
                    <a:pt x="5153" y="16475"/>
                    <a:pt x="5220" y="16254"/>
                    <a:pt x="5293" y="16112"/>
                  </a:cubicBezTo>
                  <a:cubicBezTo>
                    <a:pt x="5360" y="15980"/>
                    <a:pt x="5434" y="15958"/>
                    <a:pt x="5502" y="15839"/>
                  </a:cubicBezTo>
                  <a:cubicBezTo>
                    <a:pt x="5592" y="15684"/>
                    <a:pt x="5677" y="15476"/>
                    <a:pt x="5764" y="15294"/>
                  </a:cubicBezTo>
                  <a:cubicBezTo>
                    <a:pt x="5834" y="15385"/>
                    <a:pt x="5902" y="15584"/>
                    <a:pt x="5974" y="15567"/>
                  </a:cubicBezTo>
                  <a:cubicBezTo>
                    <a:pt x="6321" y="15484"/>
                    <a:pt x="6885" y="15046"/>
                    <a:pt x="7284" y="14749"/>
                  </a:cubicBezTo>
                  <a:cubicBezTo>
                    <a:pt x="7442" y="14421"/>
                    <a:pt x="7609" y="14117"/>
                    <a:pt x="7756" y="13659"/>
                  </a:cubicBezTo>
                  <a:cubicBezTo>
                    <a:pt x="7864" y="13322"/>
                    <a:pt x="7965" y="12932"/>
                    <a:pt x="8070" y="12568"/>
                  </a:cubicBezTo>
                  <a:cubicBezTo>
                    <a:pt x="8132" y="12355"/>
                    <a:pt x="8171" y="11997"/>
                    <a:pt x="8227" y="11751"/>
                  </a:cubicBezTo>
                  <a:cubicBezTo>
                    <a:pt x="8339" y="11269"/>
                    <a:pt x="8466" y="10994"/>
                    <a:pt x="8594" y="10660"/>
                  </a:cubicBezTo>
                  <a:cubicBezTo>
                    <a:pt x="8973" y="11317"/>
                    <a:pt x="8523" y="10660"/>
                    <a:pt x="9276" y="10660"/>
                  </a:cubicBezTo>
                  <a:cubicBezTo>
                    <a:pt x="9331" y="10660"/>
                    <a:pt x="9380" y="10842"/>
                    <a:pt x="9433" y="10933"/>
                  </a:cubicBezTo>
                  <a:cubicBezTo>
                    <a:pt x="9503" y="10842"/>
                    <a:pt x="9575" y="10792"/>
                    <a:pt x="9642" y="10660"/>
                  </a:cubicBezTo>
                  <a:cubicBezTo>
                    <a:pt x="9716" y="10518"/>
                    <a:pt x="9774" y="10115"/>
                    <a:pt x="9852" y="10115"/>
                  </a:cubicBezTo>
                  <a:cubicBezTo>
                    <a:pt x="9963" y="10115"/>
                    <a:pt x="10166" y="10660"/>
                    <a:pt x="10166" y="10660"/>
                  </a:cubicBezTo>
                  <a:cubicBezTo>
                    <a:pt x="10807" y="9828"/>
                    <a:pt x="10442" y="10173"/>
                    <a:pt x="11267" y="9843"/>
                  </a:cubicBezTo>
                  <a:cubicBezTo>
                    <a:pt x="11337" y="10024"/>
                    <a:pt x="11399" y="10347"/>
                    <a:pt x="11477" y="10388"/>
                  </a:cubicBezTo>
                  <a:cubicBezTo>
                    <a:pt x="11582" y="10443"/>
                    <a:pt x="11687" y="10214"/>
                    <a:pt x="11791" y="10115"/>
                  </a:cubicBezTo>
                  <a:cubicBezTo>
                    <a:pt x="12596" y="9354"/>
                    <a:pt x="11442" y="10373"/>
                    <a:pt x="12368" y="9570"/>
                  </a:cubicBezTo>
                  <a:cubicBezTo>
                    <a:pt x="12787" y="8843"/>
                    <a:pt x="12263" y="9570"/>
                    <a:pt x="12682" y="9570"/>
                  </a:cubicBezTo>
                  <a:cubicBezTo>
                    <a:pt x="12737" y="9570"/>
                    <a:pt x="12790" y="9426"/>
                    <a:pt x="12839" y="9298"/>
                  </a:cubicBezTo>
                  <a:cubicBezTo>
                    <a:pt x="12930" y="9061"/>
                    <a:pt x="13012" y="8737"/>
                    <a:pt x="13101" y="8480"/>
                  </a:cubicBezTo>
                  <a:cubicBezTo>
                    <a:pt x="13170" y="8283"/>
                    <a:pt x="13241" y="8117"/>
                    <a:pt x="13311" y="7935"/>
                  </a:cubicBezTo>
                  <a:cubicBezTo>
                    <a:pt x="13381" y="8117"/>
                    <a:pt x="13443" y="8417"/>
                    <a:pt x="13520" y="8480"/>
                  </a:cubicBezTo>
                  <a:cubicBezTo>
                    <a:pt x="14162" y="9007"/>
                    <a:pt x="14149" y="8889"/>
                    <a:pt x="14621" y="8480"/>
                  </a:cubicBezTo>
                  <a:cubicBezTo>
                    <a:pt x="15313" y="6680"/>
                    <a:pt x="14577" y="8435"/>
                    <a:pt x="16350" y="7117"/>
                  </a:cubicBezTo>
                  <a:cubicBezTo>
                    <a:pt x="16460" y="7036"/>
                    <a:pt x="16560" y="6754"/>
                    <a:pt x="16665" y="6572"/>
                  </a:cubicBezTo>
                  <a:cubicBezTo>
                    <a:pt x="16717" y="6663"/>
                    <a:pt x="16767" y="6845"/>
                    <a:pt x="16822" y="6845"/>
                  </a:cubicBezTo>
                  <a:cubicBezTo>
                    <a:pt x="16949" y="6845"/>
                    <a:pt x="17117" y="6514"/>
                    <a:pt x="17241" y="6299"/>
                  </a:cubicBezTo>
                  <a:cubicBezTo>
                    <a:pt x="17510" y="6765"/>
                    <a:pt x="17455" y="6797"/>
                    <a:pt x="17870" y="6299"/>
                  </a:cubicBezTo>
                  <a:cubicBezTo>
                    <a:pt x="17946" y="6208"/>
                    <a:pt x="18004" y="5861"/>
                    <a:pt x="18080" y="5754"/>
                  </a:cubicBezTo>
                  <a:cubicBezTo>
                    <a:pt x="18199" y="5585"/>
                    <a:pt x="18324" y="5573"/>
                    <a:pt x="18447" y="5482"/>
                  </a:cubicBezTo>
                  <a:cubicBezTo>
                    <a:pt x="18551" y="5118"/>
                    <a:pt x="18651" y="4710"/>
                    <a:pt x="18761" y="4392"/>
                  </a:cubicBezTo>
                  <a:cubicBezTo>
                    <a:pt x="18809" y="4252"/>
                    <a:pt x="18864" y="4072"/>
                    <a:pt x="18918" y="4119"/>
                  </a:cubicBezTo>
                  <a:cubicBezTo>
                    <a:pt x="18980" y="4173"/>
                    <a:pt x="19023" y="4482"/>
                    <a:pt x="19076" y="4664"/>
                  </a:cubicBezTo>
                  <a:cubicBezTo>
                    <a:pt x="19250" y="4482"/>
                    <a:pt x="19426" y="4327"/>
                    <a:pt x="19600" y="4119"/>
                  </a:cubicBezTo>
                  <a:cubicBezTo>
                    <a:pt x="19653" y="4054"/>
                    <a:pt x="19704" y="3925"/>
                    <a:pt x="19757" y="3846"/>
                  </a:cubicBezTo>
                  <a:cubicBezTo>
                    <a:pt x="19826" y="3743"/>
                    <a:pt x="19897" y="3665"/>
                    <a:pt x="19966" y="3574"/>
                  </a:cubicBezTo>
                  <a:cubicBezTo>
                    <a:pt x="20019" y="3392"/>
                    <a:pt x="20072" y="3219"/>
                    <a:pt x="20124" y="3029"/>
                  </a:cubicBezTo>
                  <a:cubicBezTo>
                    <a:pt x="20195" y="2765"/>
                    <a:pt x="20255" y="2414"/>
                    <a:pt x="20333" y="2211"/>
                  </a:cubicBezTo>
                  <a:cubicBezTo>
                    <a:pt x="20398" y="2043"/>
                    <a:pt x="20473" y="2029"/>
                    <a:pt x="20543" y="1938"/>
                  </a:cubicBezTo>
                  <a:cubicBezTo>
                    <a:pt x="20962" y="2665"/>
                    <a:pt x="20753" y="2665"/>
                    <a:pt x="21172" y="1938"/>
                  </a:cubicBezTo>
                  <a:cubicBezTo>
                    <a:pt x="21207" y="1757"/>
                    <a:pt x="21251" y="1614"/>
                    <a:pt x="21277" y="1393"/>
                  </a:cubicBezTo>
                  <a:cubicBezTo>
                    <a:pt x="21388" y="432"/>
                    <a:pt x="21239" y="545"/>
                    <a:pt x="21486" y="30"/>
                  </a:cubicBezTo>
                  <a:cubicBezTo>
                    <a:pt x="21519" y="-37"/>
                    <a:pt x="21556" y="30"/>
                    <a:pt x="21591" y="30"/>
                  </a:cubicBezTo>
                </a:path>
              </a:pathLst>
            </a:custGeom>
            <a:noFill/>
            <a:ln w="38100" cap="flat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0" name="Rectangle 6"/>
            <p:cNvSpPr>
              <a:spLocks/>
            </p:cNvSpPr>
            <p:nvPr/>
          </p:nvSpPr>
          <p:spPr bwMode="auto">
            <a:xfrm>
              <a:off x="0" y="0"/>
              <a:ext cx="3005" cy="57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391" name="Line 7"/>
          <p:cNvSpPr>
            <a:spLocks noChangeShapeType="1"/>
          </p:cNvSpPr>
          <p:nvPr/>
        </p:nvSpPr>
        <p:spPr bwMode="auto">
          <a:xfrm flipH="1">
            <a:off x="6629400" y="2895600"/>
            <a:ext cx="1588" cy="2667000"/>
          </a:xfrm>
          <a:prstGeom prst="line">
            <a:avLst/>
          </a:prstGeom>
          <a:noFill/>
          <a:ln w="38100" cap="flat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2" name="Rectangle 8"/>
          <p:cNvSpPr>
            <a:spLocks/>
          </p:cNvSpPr>
          <p:nvPr/>
        </p:nvSpPr>
        <p:spPr bwMode="auto">
          <a:xfrm>
            <a:off x="3886200" y="5638800"/>
            <a:ext cx="1143000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Time</a:t>
            </a:r>
          </a:p>
        </p:txBody>
      </p:sp>
      <p:sp>
        <p:nvSpPr>
          <p:cNvPr id="16393" name="Rectangle 9"/>
          <p:cNvSpPr>
            <a:spLocks/>
          </p:cNvSpPr>
          <p:nvPr/>
        </p:nvSpPr>
        <p:spPr bwMode="auto">
          <a:xfrm>
            <a:off x="228600" y="3429000"/>
            <a:ext cx="1695450" cy="800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Turkey’s</a:t>
            </a:r>
            <a:b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</a:b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Confidence</a:t>
            </a:r>
          </a:p>
        </p:txBody>
      </p:sp>
      <p:pic>
        <p:nvPicPr>
          <p:cNvPr id="16394" name="Picture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2133600" cy="19208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6096000" y="4267200"/>
            <a:ext cx="457200" cy="1588"/>
          </a:xfrm>
          <a:prstGeom prst="line">
            <a:avLst/>
          </a:prstGeom>
          <a:noFill/>
          <a:ln w="50800" cap="flat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6" name="Rectangle 12"/>
          <p:cNvSpPr>
            <a:spLocks/>
          </p:cNvSpPr>
          <p:nvPr/>
        </p:nvSpPr>
        <p:spPr bwMode="auto">
          <a:xfrm>
            <a:off x="4724400" y="4038600"/>
            <a:ext cx="1373188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>
                <a:solidFill>
                  <a:srgbClr val="FFFF00"/>
                </a:solidFill>
                <a:ea typeface="Arial" charset="0"/>
                <a:cs typeface="Arial" charset="0"/>
              </a:rPr>
              <a:t>Surprise!</a:t>
            </a:r>
          </a:p>
        </p:txBody>
      </p:sp>
      <p:pic>
        <p:nvPicPr>
          <p:cNvPr id="16397" name="Picture 1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2667000"/>
            <a:ext cx="1944688" cy="28035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6398" name="Rectangle 14"/>
          <p:cNvSpPr>
            <a:spLocks/>
          </p:cNvSpPr>
          <p:nvPr/>
        </p:nvSpPr>
        <p:spPr bwMode="auto">
          <a:xfrm>
            <a:off x="1524000" y="5334000"/>
            <a:ext cx="323850" cy="444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0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5" grpId="0" animBg="1"/>
      <p:bldP spid="1639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Models</a:t>
            </a:r>
          </a:p>
        </p:txBody>
      </p:sp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1219200" y="4706938"/>
            <a:ext cx="6110288" cy="1171575"/>
            <a:chOff x="0" y="0"/>
            <a:chExt cx="3849" cy="738"/>
          </a:xfrm>
        </p:grpSpPr>
        <p:sp>
          <p:nvSpPr>
            <p:cNvPr id="17411" name="Line 3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3849" cy="682"/>
            </a:xfrm>
            <a:prstGeom prst="line">
              <a:avLst/>
            </a:prstGeom>
            <a:noFill/>
            <a:ln w="38100" cap="flat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12" name="Rectangle 4"/>
            <p:cNvSpPr>
              <a:spLocks/>
            </p:cNvSpPr>
            <p:nvPr/>
          </p:nvSpPr>
          <p:spPr bwMode="auto">
            <a:xfrm>
              <a:off x="2160" y="250"/>
              <a:ext cx="1015" cy="48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4800" b="1">
                  <a:solidFill>
                    <a:schemeClr val="tx1"/>
                  </a:solidFill>
                  <a:ea typeface="Arial" charset="0"/>
                  <a:cs typeface="Arial" charset="0"/>
                </a:rPr>
                <a:t>IPCC</a:t>
              </a:r>
            </a:p>
          </p:txBody>
        </p:sp>
      </p:grp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1219200" y="1119188"/>
            <a:ext cx="7262813" cy="4652962"/>
            <a:chOff x="0" y="0"/>
            <a:chExt cx="4575" cy="2930"/>
          </a:xfrm>
        </p:grpSpPr>
        <p:grpSp>
          <p:nvGrpSpPr>
            <p:cNvPr id="17414" name="Group 6"/>
            <p:cNvGrpSpPr>
              <a:grpSpLocks/>
            </p:cNvGrpSpPr>
            <p:nvPr/>
          </p:nvGrpSpPr>
          <p:grpSpPr bwMode="auto">
            <a:xfrm>
              <a:off x="0" y="0"/>
              <a:ext cx="3640" cy="2930"/>
              <a:chOff x="0" y="0"/>
              <a:chExt cx="3640" cy="2930"/>
            </a:xfrm>
          </p:grpSpPr>
          <p:sp>
            <p:nvSpPr>
              <p:cNvPr id="17415" name="Line 7"/>
              <p:cNvSpPr>
                <a:spLocks noChangeShapeType="1"/>
              </p:cNvSpPr>
              <p:nvPr/>
            </p:nvSpPr>
            <p:spPr bwMode="auto">
              <a:xfrm rot="10800000" flipH="1">
                <a:off x="0" y="2799"/>
                <a:ext cx="798" cy="131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6" name="Line 8"/>
              <p:cNvSpPr>
                <a:spLocks noChangeShapeType="1"/>
              </p:cNvSpPr>
              <p:nvPr/>
            </p:nvSpPr>
            <p:spPr bwMode="auto">
              <a:xfrm rot="10800000" flipH="1">
                <a:off x="710" y="2110"/>
                <a:ext cx="799" cy="131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7" name="Line 9"/>
              <p:cNvSpPr>
                <a:spLocks noChangeShapeType="1"/>
              </p:cNvSpPr>
              <p:nvPr/>
            </p:nvSpPr>
            <p:spPr bwMode="auto">
              <a:xfrm rot="10800000" flipH="1">
                <a:off x="1420" y="1407"/>
                <a:ext cx="799" cy="131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8" name="Line 10"/>
              <p:cNvSpPr>
                <a:spLocks noChangeShapeType="1"/>
              </p:cNvSpPr>
              <p:nvPr/>
            </p:nvSpPr>
            <p:spPr bwMode="auto">
              <a:xfrm rot="10800000" flipH="1">
                <a:off x="2131" y="702"/>
                <a:ext cx="799" cy="133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9" name="Line 11"/>
              <p:cNvSpPr>
                <a:spLocks noChangeShapeType="1"/>
              </p:cNvSpPr>
              <p:nvPr/>
            </p:nvSpPr>
            <p:spPr bwMode="auto">
              <a:xfrm rot="10800000" flipH="1">
                <a:off x="717" y="2227"/>
                <a:ext cx="1" cy="586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0" name="Line 12"/>
              <p:cNvSpPr>
                <a:spLocks noChangeShapeType="1"/>
              </p:cNvSpPr>
              <p:nvPr/>
            </p:nvSpPr>
            <p:spPr bwMode="auto">
              <a:xfrm rot="10800000" flipH="1">
                <a:off x="1420" y="1538"/>
                <a:ext cx="1" cy="586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1" name="Line 13"/>
              <p:cNvSpPr>
                <a:spLocks noChangeShapeType="1"/>
              </p:cNvSpPr>
              <p:nvPr/>
            </p:nvSpPr>
            <p:spPr bwMode="auto">
              <a:xfrm rot="10800000" flipH="1">
                <a:off x="2824" y="120"/>
                <a:ext cx="2" cy="586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2" name="Line 14"/>
              <p:cNvSpPr>
                <a:spLocks noChangeShapeType="1"/>
              </p:cNvSpPr>
              <p:nvPr/>
            </p:nvSpPr>
            <p:spPr bwMode="auto">
              <a:xfrm rot="10800000" flipH="1">
                <a:off x="2131" y="835"/>
                <a:ext cx="2" cy="586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3" name="Line 15"/>
              <p:cNvSpPr>
                <a:spLocks noChangeShapeType="1"/>
              </p:cNvSpPr>
              <p:nvPr/>
            </p:nvSpPr>
            <p:spPr bwMode="auto">
              <a:xfrm rot="10800000" flipH="1">
                <a:off x="2841" y="0"/>
                <a:ext cx="799" cy="131"/>
              </a:xfrm>
              <a:prstGeom prst="line">
                <a:avLst/>
              </a:prstGeom>
              <a:noFill/>
              <a:ln w="635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424" name="Rectangle 16"/>
            <p:cNvSpPr>
              <a:spLocks/>
            </p:cNvSpPr>
            <p:nvPr/>
          </p:nvSpPr>
          <p:spPr bwMode="auto">
            <a:xfrm>
              <a:off x="2255" y="926"/>
              <a:ext cx="2320" cy="4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4000" b="1">
                  <a:solidFill>
                    <a:schemeClr val="tx1"/>
                  </a:solidFill>
                  <a:ea typeface="Arial" charset="0"/>
                  <a:cs typeface="Arial" charset="0"/>
                </a:rPr>
                <a:t>Discontinuous</a:t>
              </a:r>
            </a:p>
          </p:txBody>
        </p:sp>
      </p:grp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 sz="4000"/>
              <a:t>Discontinuities are common throughout nature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H</a:t>
            </a:r>
            <a:r>
              <a:rPr lang="en-US" baseline="-6000"/>
              <a:t>2</a:t>
            </a:r>
            <a:r>
              <a:rPr lang="en-US"/>
              <a:t>O</a:t>
            </a: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1143000" y="2743200"/>
            <a:ext cx="5970588" cy="2843213"/>
            <a:chOff x="0" y="0"/>
            <a:chExt cx="3761" cy="1791"/>
          </a:xfrm>
        </p:grpSpPr>
        <p:grpSp>
          <p:nvGrpSpPr>
            <p:cNvPr id="18436" name="Group 4"/>
            <p:cNvGrpSpPr>
              <a:grpSpLocks/>
            </p:cNvGrpSpPr>
            <p:nvPr/>
          </p:nvGrpSpPr>
          <p:grpSpPr bwMode="auto">
            <a:xfrm>
              <a:off x="0" y="0"/>
              <a:ext cx="3761" cy="1313"/>
              <a:chOff x="0" y="0"/>
              <a:chExt cx="3761" cy="1313"/>
            </a:xfrm>
          </p:grpSpPr>
          <p:sp>
            <p:nvSpPr>
              <p:cNvPr id="18437" name="AutoShape 5"/>
              <p:cNvSpPr>
                <a:spLocks/>
              </p:cNvSpPr>
              <p:nvPr/>
            </p:nvSpPr>
            <p:spPr bwMode="auto">
              <a:xfrm>
                <a:off x="0" y="0"/>
                <a:ext cx="3761" cy="1313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9924" y="21461"/>
                    </a:lnTo>
                    <a:lnTo>
                      <a:pt x="9827" y="139"/>
                    </a:lnTo>
                    <a:lnTo>
                      <a:pt x="21600" y="0"/>
                    </a:lnTo>
                  </a:path>
                </a:pathLst>
              </a:custGeom>
              <a:noFill/>
              <a:ln w="76200" cap="flat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38" name="Rectangle 6"/>
              <p:cNvSpPr>
                <a:spLocks/>
              </p:cNvSpPr>
              <p:nvPr/>
            </p:nvSpPr>
            <p:spPr bwMode="auto">
              <a:xfrm>
                <a:off x="0" y="0"/>
                <a:ext cx="3761" cy="1313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8439" name="Rectangle 7"/>
            <p:cNvSpPr>
              <a:spLocks/>
            </p:cNvSpPr>
            <p:nvPr/>
          </p:nvSpPr>
          <p:spPr bwMode="auto">
            <a:xfrm>
              <a:off x="0" y="1439"/>
              <a:ext cx="3599" cy="35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3200">
                  <a:solidFill>
                    <a:schemeClr val="tx1"/>
                  </a:solidFill>
                  <a:ea typeface="Arial" charset="0"/>
                  <a:cs typeface="Arial" charset="0"/>
                </a:rPr>
                <a:t>31F		     32F	           33F</a:t>
              </a:r>
            </a:p>
          </p:txBody>
        </p:sp>
      </p:grpSp>
      <p:sp>
        <p:nvSpPr>
          <p:cNvPr id="18440" name="Rectangle 8"/>
          <p:cNvSpPr>
            <a:spLocks/>
          </p:cNvSpPr>
          <p:nvPr/>
        </p:nvSpPr>
        <p:spPr bwMode="auto">
          <a:xfrm>
            <a:off x="7162800" y="2590800"/>
            <a:ext cx="763588" cy="35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Liquid</a:t>
            </a:r>
          </a:p>
        </p:txBody>
      </p:sp>
      <p:sp>
        <p:nvSpPr>
          <p:cNvPr id="18441" name="Rectangle 9"/>
          <p:cNvSpPr>
            <a:spLocks/>
          </p:cNvSpPr>
          <p:nvPr/>
        </p:nvSpPr>
        <p:spPr bwMode="auto">
          <a:xfrm>
            <a:off x="379413" y="4648200"/>
            <a:ext cx="663575" cy="355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688"/>
            <a:r>
              <a:rPr lang="en-US">
                <a:solidFill>
                  <a:schemeClr val="tx1"/>
                </a:solidFill>
                <a:ea typeface="Arial" charset="0"/>
                <a:cs typeface="Arial" charset="0"/>
              </a:rPr>
              <a:t>Solid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<p:transition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DDDDDD"/>
      </a:accent1>
      <a:accent2>
        <a:srgbClr val="333399"/>
      </a:accent2>
      <a:accent3>
        <a:srgbClr val="AAAAAA"/>
      </a:accent3>
      <a:accent4>
        <a:srgbClr val="DADADA"/>
      </a:accent4>
      <a:accent5>
        <a:srgbClr val="EBEBEB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Apex">
  <a:themeElements>
    <a:clrScheme name="">
      <a:dk1>
        <a:srgbClr val="808080"/>
      </a:dk1>
      <a:lt1>
        <a:srgbClr val="FFFFFF"/>
      </a:lt1>
      <a:dk2>
        <a:srgbClr val="006600"/>
      </a:dk2>
      <a:lt2>
        <a:srgbClr val="000000"/>
      </a:lt2>
      <a:accent1>
        <a:srgbClr val="CEB966"/>
      </a:accent1>
      <a:accent2>
        <a:srgbClr val="333399"/>
      </a:accent2>
      <a:accent3>
        <a:srgbClr val="AAB8AA"/>
      </a:accent3>
      <a:accent4>
        <a:srgbClr val="DADADA"/>
      </a:accent4>
      <a:accent5>
        <a:srgbClr val="E3D9B8"/>
      </a:accent5>
      <a:accent6>
        <a:srgbClr val="2D2D8A"/>
      </a:accent6>
      <a:hlink>
        <a:srgbClr val="009999"/>
      </a:hlink>
      <a:folHlink>
        <a:srgbClr val="99CC00"/>
      </a:folHlink>
    </a:clrScheme>
    <a:fontScheme name="2_Apex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2_Ap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DDDDDD"/>
      </a:accent1>
      <a:accent2>
        <a:srgbClr val="333399"/>
      </a:accent2>
      <a:accent3>
        <a:srgbClr val="AAAAAA"/>
      </a:accent3>
      <a:accent4>
        <a:srgbClr val="DADADA"/>
      </a:accent4>
      <a:accent5>
        <a:srgbClr val="EBEBEB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Theme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Apex">
  <a:themeElements>
    <a:clrScheme name="">
      <a:dk1>
        <a:srgbClr val="808080"/>
      </a:dk1>
      <a:lt1>
        <a:srgbClr val="FFFFFF"/>
      </a:lt1>
      <a:dk2>
        <a:srgbClr val="006600"/>
      </a:dk2>
      <a:lt2>
        <a:srgbClr val="000000"/>
      </a:lt2>
      <a:accent1>
        <a:srgbClr val="CEB966"/>
      </a:accent1>
      <a:accent2>
        <a:srgbClr val="333399"/>
      </a:accent2>
      <a:accent3>
        <a:srgbClr val="AAB8AA"/>
      </a:accent3>
      <a:accent4>
        <a:srgbClr val="DADADA"/>
      </a:accent4>
      <a:accent5>
        <a:srgbClr val="E3D9B8"/>
      </a:accent5>
      <a:accent6>
        <a:srgbClr val="2D2D8A"/>
      </a:accent6>
      <a:hlink>
        <a:srgbClr val="009999"/>
      </a:hlink>
      <a:folHlink>
        <a:srgbClr val="99CC00"/>
      </a:folHlink>
    </a:clrScheme>
    <a:fontScheme name="1_Apex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1_Ap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Apex">
  <a:themeElements>
    <a:clrScheme name="">
      <a:dk1>
        <a:srgbClr val="808080"/>
      </a:dk1>
      <a:lt1>
        <a:srgbClr val="FFFFFF"/>
      </a:lt1>
      <a:dk2>
        <a:srgbClr val="006600"/>
      </a:dk2>
      <a:lt2>
        <a:srgbClr val="000000"/>
      </a:lt2>
      <a:accent1>
        <a:srgbClr val="CEB966"/>
      </a:accent1>
      <a:accent2>
        <a:srgbClr val="333399"/>
      </a:accent2>
      <a:accent3>
        <a:srgbClr val="AAB8AA"/>
      </a:accent3>
      <a:accent4>
        <a:srgbClr val="DADADA"/>
      </a:accent4>
      <a:accent5>
        <a:srgbClr val="E3D9B8"/>
      </a:accent5>
      <a:accent6>
        <a:srgbClr val="2D2D8A"/>
      </a:accent6>
      <a:hlink>
        <a:srgbClr val="009999"/>
      </a:hlink>
      <a:folHlink>
        <a:srgbClr val="99CC00"/>
      </a:folHlink>
    </a:clrScheme>
    <a:fontScheme name="2_Apex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2_Ap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Apex">
  <a:themeElements>
    <a:clrScheme name="">
      <a:dk1>
        <a:srgbClr val="808080"/>
      </a:dk1>
      <a:lt1>
        <a:srgbClr val="FFFFFF"/>
      </a:lt1>
      <a:dk2>
        <a:srgbClr val="006600"/>
      </a:dk2>
      <a:lt2>
        <a:srgbClr val="000000"/>
      </a:lt2>
      <a:accent1>
        <a:srgbClr val="CEB966"/>
      </a:accent1>
      <a:accent2>
        <a:srgbClr val="333399"/>
      </a:accent2>
      <a:accent3>
        <a:srgbClr val="AAB8AA"/>
      </a:accent3>
      <a:accent4>
        <a:srgbClr val="DADADA"/>
      </a:accent4>
      <a:accent5>
        <a:srgbClr val="E3D9B8"/>
      </a:accent5>
      <a:accent6>
        <a:srgbClr val="2D2D8A"/>
      </a:accent6>
      <a:hlink>
        <a:srgbClr val="009999"/>
      </a:hlink>
      <a:folHlink>
        <a:srgbClr val="99CC00"/>
      </a:folHlink>
    </a:clrScheme>
    <a:fontScheme name="Apex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12700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Arial" charset="0"/>
            <a:ea typeface="ヒラギノ角ゴ ProN W3" charset="-128"/>
            <a:cs typeface="ヒラギノ角ゴ ProN W3" charset="-128"/>
            <a:sym typeface="Arial" charset="0"/>
          </a:defRPr>
        </a:defPPr>
      </a:lstStyle>
    </a:lnDef>
  </a:objectDefaults>
  <a:extraClrSchemeLst>
    <a:extraClrScheme>
      <a:clrScheme name="Ap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1788</Words>
  <Characters>0</Characters>
  <Application>Microsoft Macintosh PowerPoint</Application>
  <PresentationFormat>On-screen Show (4:3)</PresentationFormat>
  <Lines>0</Lines>
  <Paragraphs>308</Paragraphs>
  <Slides>58</Slides>
  <Notes>2</Notes>
  <HiddenSlides>10</HiddenSlides>
  <MMClips>3</MMClips>
  <ScaleCrop>false</ScaleCrop>
  <HeadingPairs>
    <vt:vector size="4" baseType="variant">
      <vt:variant>
        <vt:lpstr>Design Template</vt:lpstr>
      </vt:variant>
      <vt:variant>
        <vt:i4>6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Office Theme</vt:lpstr>
      <vt:lpstr>2_Apex</vt:lpstr>
      <vt:lpstr>1_Office Theme</vt:lpstr>
      <vt:lpstr>1_Apex</vt:lpstr>
      <vt:lpstr>2_Apex</vt:lpstr>
      <vt:lpstr>Apex</vt:lpstr>
      <vt:lpstr>Slide 1</vt:lpstr>
      <vt:lpstr>Slide 2</vt:lpstr>
      <vt:lpstr>Slide 3</vt:lpstr>
      <vt:lpstr>UN IPCC</vt:lpstr>
      <vt:lpstr>Bell Curve of Possible Outcomes </vt:lpstr>
      <vt:lpstr>“Black Swan”</vt:lpstr>
      <vt:lpstr>“Black Swan”</vt:lpstr>
      <vt:lpstr>Models</vt:lpstr>
      <vt:lpstr>Discontinuities are common throughout nature</vt:lpstr>
      <vt:lpstr>Actual Arctic Melt vs IPCC Models</vt:lpstr>
      <vt:lpstr>Slide 11</vt:lpstr>
      <vt:lpstr>IPCC Climate Model</vt:lpstr>
      <vt:lpstr>Slide 13</vt:lpstr>
      <vt:lpstr>MIT Temperature Study</vt:lpstr>
      <vt:lpstr>MIT Temperature Study</vt:lpstr>
      <vt:lpstr>MIT Temperature Study</vt:lpstr>
      <vt:lpstr>Temperature Impact Analogy</vt:lpstr>
      <vt:lpstr>Temperature Impact Analogy</vt:lpstr>
      <vt:lpstr>Temperature Impact Analogy</vt:lpstr>
      <vt:lpstr>Greenland Ice</vt:lpstr>
      <vt:lpstr>Larson-B Ice Shelf Antarctica</vt:lpstr>
      <vt:lpstr>Slide 22</vt:lpstr>
      <vt:lpstr>Slide 23</vt:lpstr>
      <vt:lpstr>West Antarctic Ice Sheet</vt:lpstr>
      <vt:lpstr>Oceans Will Rise Based on Actual Historical Data – Not Models</vt:lpstr>
      <vt:lpstr>North America 85 Million Years Ago</vt:lpstr>
      <vt:lpstr>Amazon Rains…or Not?</vt:lpstr>
      <vt:lpstr>Permafrost</vt:lpstr>
      <vt:lpstr>Methane Release from Lake</vt:lpstr>
      <vt:lpstr>Our Oceans</vt:lpstr>
      <vt:lpstr>A Global Time Bomb</vt:lpstr>
      <vt:lpstr>Other Dangers: All Already Happening</vt:lpstr>
      <vt:lpstr>Potential Impacts</vt:lpstr>
      <vt:lpstr>Choices</vt:lpstr>
      <vt:lpstr>To Act or Not to Act: 4 Outcomes</vt:lpstr>
      <vt:lpstr>IPCC Estimated Costs</vt:lpstr>
      <vt:lpstr>Why Don’t We Act? Failure of the “Risk Thermostat”</vt:lpstr>
      <vt:lpstr>Denial Strategies </vt:lpstr>
      <vt:lpstr>Slide 39</vt:lpstr>
      <vt:lpstr>Slide 40</vt:lpstr>
      <vt:lpstr>Risks to Your Business</vt:lpstr>
      <vt:lpstr>What to Do?</vt:lpstr>
      <vt:lpstr>What Can You Do?</vt:lpstr>
      <vt:lpstr>What Can Countries Do?</vt:lpstr>
      <vt:lpstr>What Can Countries Do? (Cont.)</vt:lpstr>
      <vt:lpstr>Geo-Engineering</vt:lpstr>
      <vt:lpstr>Geo-Engineering Examples</vt:lpstr>
      <vt:lpstr>Block Sunlight</vt:lpstr>
      <vt:lpstr>Put Iron in the Ocean</vt:lpstr>
      <vt:lpstr>Turn Plants into Biochar</vt:lpstr>
      <vt:lpstr>Reforest the Planet</vt:lpstr>
      <vt:lpstr>Slide 52</vt:lpstr>
      <vt:lpstr>Some Good News</vt:lpstr>
      <vt:lpstr>Further Reading</vt:lpstr>
      <vt:lpstr>For More Information</vt:lpstr>
      <vt:lpstr>Q &amp; A</vt:lpstr>
      <vt:lpstr>Slide 57</vt:lpstr>
      <vt:lpstr>Slide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were wrong</dc:title>
  <dc:subject/>
  <dc:creator>Kevin Surace</dc:creator>
  <cp:keywords/>
  <dc:description/>
  <cp:lastModifiedBy>Dan Miller</cp:lastModifiedBy>
  <cp:revision>2</cp:revision>
  <dcterms:created xsi:type="dcterms:W3CDTF">2010-02-28T08:56:02Z</dcterms:created>
  <dcterms:modified xsi:type="dcterms:W3CDTF">2010-02-28T08:56:06Z</dcterms:modified>
</cp:coreProperties>
</file>